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Lst>
  <p:notesMasterIdLst>
    <p:notesMasterId r:id="rId152"/>
  </p:notesMasterIdLst>
  <p:handoutMasterIdLst>
    <p:handoutMasterId r:id="rId153"/>
  </p:handoutMasterIdLst>
  <p:sldIdLst>
    <p:sldId id="257" r:id="rId3"/>
    <p:sldId id="256" r:id="rId4"/>
    <p:sldId id="289" r:id="rId5"/>
    <p:sldId id="480" r:id="rId6"/>
    <p:sldId id="293" r:id="rId7"/>
    <p:sldId id="294" r:id="rId8"/>
    <p:sldId id="481" r:id="rId9"/>
    <p:sldId id="485" r:id="rId10"/>
    <p:sldId id="483" r:id="rId11"/>
    <p:sldId id="486" r:id="rId12"/>
    <p:sldId id="487" r:id="rId13"/>
    <p:sldId id="488" r:id="rId14"/>
    <p:sldId id="304" r:id="rId15"/>
    <p:sldId id="489" r:id="rId16"/>
    <p:sldId id="492" r:id="rId17"/>
    <p:sldId id="493" r:id="rId18"/>
    <p:sldId id="494" r:id="rId19"/>
    <p:sldId id="463" r:id="rId20"/>
    <p:sldId id="311" r:id="rId21"/>
    <p:sldId id="496" r:id="rId22"/>
    <p:sldId id="497" r:id="rId23"/>
    <p:sldId id="508" r:id="rId24"/>
    <p:sldId id="499" r:id="rId25"/>
    <p:sldId id="502" r:id="rId26"/>
    <p:sldId id="503" r:id="rId27"/>
    <p:sldId id="324" r:id="rId28"/>
    <p:sldId id="505" r:id="rId29"/>
    <p:sldId id="514" r:id="rId30"/>
    <p:sldId id="329" r:id="rId31"/>
    <p:sldId id="515" r:id="rId32"/>
    <p:sldId id="516" r:id="rId33"/>
    <p:sldId id="518" r:id="rId34"/>
    <p:sldId id="519" r:id="rId35"/>
    <p:sldId id="520" r:id="rId36"/>
    <p:sldId id="521" r:id="rId37"/>
    <p:sldId id="522" r:id="rId38"/>
    <p:sldId id="523" r:id="rId39"/>
    <p:sldId id="524" r:id="rId40"/>
    <p:sldId id="525" r:id="rId41"/>
    <p:sldId id="526" r:id="rId42"/>
    <p:sldId id="527" r:id="rId43"/>
    <p:sldId id="528" r:id="rId44"/>
    <p:sldId id="529" r:id="rId45"/>
    <p:sldId id="530" r:id="rId46"/>
    <p:sldId id="531" r:id="rId47"/>
    <p:sldId id="533" r:id="rId48"/>
    <p:sldId id="532" r:id="rId49"/>
    <p:sldId id="534" r:id="rId50"/>
    <p:sldId id="535" r:id="rId51"/>
    <p:sldId id="536" r:id="rId52"/>
    <p:sldId id="359" r:id="rId53"/>
    <p:sldId id="360" r:id="rId54"/>
    <p:sldId id="475" r:id="rId55"/>
    <p:sldId id="476" r:id="rId56"/>
    <p:sldId id="477" r:id="rId57"/>
    <p:sldId id="366" r:id="rId58"/>
    <p:sldId id="538" r:id="rId59"/>
    <p:sldId id="478" r:id="rId60"/>
    <p:sldId id="539" r:id="rId61"/>
    <p:sldId id="540" r:id="rId62"/>
    <p:sldId id="541" r:id="rId63"/>
    <p:sldId id="542" r:id="rId64"/>
    <p:sldId id="543" r:id="rId65"/>
    <p:sldId id="544" r:id="rId66"/>
    <p:sldId id="374" r:id="rId67"/>
    <p:sldId id="545" r:id="rId68"/>
    <p:sldId id="546" r:id="rId69"/>
    <p:sldId id="547" r:id="rId70"/>
    <p:sldId id="551" r:id="rId71"/>
    <p:sldId id="549" r:id="rId72"/>
    <p:sldId id="550" r:id="rId73"/>
    <p:sldId id="382" r:id="rId74"/>
    <p:sldId id="552" r:id="rId75"/>
    <p:sldId id="553" r:id="rId76"/>
    <p:sldId id="554" r:id="rId77"/>
    <p:sldId id="555" r:id="rId78"/>
    <p:sldId id="556" r:id="rId79"/>
    <p:sldId id="558" r:id="rId80"/>
    <p:sldId id="560" r:id="rId81"/>
    <p:sldId id="561" r:id="rId82"/>
    <p:sldId id="562" r:id="rId83"/>
    <p:sldId id="563" r:id="rId84"/>
    <p:sldId id="396" r:id="rId85"/>
    <p:sldId id="564" r:id="rId86"/>
    <p:sldId id="565" r:id="rId87"/>
    <p:sldId id="566" r:id="rId88"/>
    <p:sldId id="567" r:id="rId89"/>
    <p:sldId id="568" r:id="rId90"/>
    <p:sldId id="569" r:id="rId91"/>
    <p:sldId id="571" r:id="rId92"/>
    <p:sldId id="570" r:id="rId93"/>
    <p:sldId id="572" r:id="rId94"/>
    <p:sldId id="573" r:id="rId95"/>
    <p:sldId id="574" r:id="rId96"/>
    <p:sldId id="408" r:id="rId97"/>
    <p:sldId id="575" r:id="rId98"/>
    <p:sldId id="576" r:id="rId99"/>
    <p:sldId id="577" r:id="rId100"/>
    <p:sldId id="579" r:id="rId101"/>
    <p:sldId id="580" r:id="rId102"/>
    <p:sldId id="581" r:id="rId103"/>
    <p:sldId id="582" r:id="rId104"/>
    <p:sldId id="583" r:id="rId105"/>
    <p:sldId id="419" r:id="rId106"/>
    <p:sldId id="585" r:id="rId107"/>
    <p:sldId id="586" r:id="rId108"/>
    <p:sldId id="591" r:id="rId109"/>
    <p:sldId id="588" r:id="rId110"/>
    <p:sldId id="589" r:id="rId111"/>
    <p:sldId id="590" r:id="rId112"/>
    <p:sldId id="593" r:id="rId113"/>
    <p:sldId id="596" r:id="rId114"/>
    <p:sldId id="597" r:id="rId115"/>
    <p:sldId id="598" r:id="rId116"/>
    <p:sldId id="599" r:id="rId117"/>
    <p:sldId id="600" r:id="rId118"/>
    <p:sldId id="601" r:id="rId119"/>
    <p:sldId id="602" r:id="rId120"/>
    <p:sldId id="606" r:id="rId121"/>
    <p:sldId id="605" r:id="rId122"/>
    <p:sldId id="607" r:id="rId123"/>
    <p:sldId id="608" r:id="rId124"/>
    <p:sldId id="610" r:id="rId125"/>
    <p:sldId id="613" r:id="rId126"/>
    <p:sldId id="615" r:id="rId127"/>
    <p:sldId id="616" r:id="rId128"/>
    <p:sldId id="618" r:id="rId129"/>
    <p:sldId id="619" r:id="rId130"/>
    <p:sldId id="620" r:id="rId131"/>
    <p:sldId id="621" r:id="rId132"/>
    <p:sldId id="623" r:id="rId133"/>
    <p:sldId id="625" r:id="rId134"/>
    <p:sldId id="624" r:id="rId135"/>
    <p:sldId id="627" r:id="rId136"/>
    <p:sldId id="628" r:id="rId137"/>
    <p:sldId id="630" r:id="rId138"/>
    <p:sldId id="631" r:id="rId139"/>
    <p:sldId id="632" r:id="rId140"/>
    <p:sldId id="633" r:id="rId141"/>
    <p:sldId id="634" r:id="rId142"/>
    <p:sldId id="635" r:id="rId143"/>
    <p:sldId id="636" r:id="rId144"/>
    <p:sldId id="637" r:id="rId145"/>
    <p:sldId id="639" r:id="rId146"/>
    <p:sldId id="641" r:id="rId147"/>
    <p:sldId id="642" r:id="rId148"/>
    <p:sldId id="643" r:id="rId149"/>
    <p:sldId id="645" r:id="rId150"/>
    <p:sldId id="646" r:id="rId151"/>
  </p:sldIdLst>
  <p:sldSz cx="9144000" cy="5143500" type="screen16x9"/>
  <p:notesSz cx="6858000" cy="9144000"/>
  <p:embeddedFontLst>
    <p:embeddedFont>
      <p:font typeface="黑体" panose="02010609060101010101" pitchFamily="49" charset="-122"/>
      <p:regular r:id="rId154"/>
    </p:embeddedFont>
    <p:embeddedFont>
      <p:font typeface="微软雅黑" panose="020B0503020204020204" pitchFamily="34" charset="-122"/>
      <p:regular r:id="rId155"/>
      <p:bold r:id="rId156"/>
    </p:embeddedFont>
    <p:embeddedFont>
      <p:font typeface="Wingdings 2" panose="05020102010507070707" pitchFamily="18" charset="2"/>
      <p:regular r:id="rId157"/>
    </p:embeddedFont>
    <p:embeddedFont>
      <p:font typeface="Calibri" panose="020F0502020204030204" pitchFamily="34" charset="0"/>
      <p:regular r:id="rId158"/>
      <p:bold r:id="rId159"/>
      <p:italic r:id="rId160"/>
      <p:boldItalic r:id="rId161"/>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81469" autoAdjust="0"/>
  </p:normalViewPr>
  <p:slideViewPr>
    <p:cSldViewPr snapToGrid="0">
      <p:cViewPr varScale="1">
        <p:scale>
          <a:sx n="100" d="100"/>
          <a:sy n="100" d="100"/>
        </p:scale>
        <p:origin x="-372" y="-9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61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font" Target="fonts/font1.fntdata"/><Relationship Id="rId159" Type="http://schemas.openxmlformats.org/officeDocument/2006/relationships/font" Target="fonts/font6.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font" Target="fonts/font7.fntdata"/><Relationship Id="rId16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font" Target="fonts/font2.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font" Target="fonts/font3.fntdata"/><Relationship Id="rId16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4.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handoutMaster" Target="handoutMasters/handoutMaster1.xml"/></Relationships>
</file>

<file path=ppt/diagrams/_rels/data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gm:t>
    </dgm:pt>
    <dgm:pt modelId="{E7B806CA-7E9B-4992-937F-C6125327F8DF}" type="par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type="sib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游戏，视频，社交，电子邮件，购物，网店，</a:t>
          </a:r>
          <a:endParaRPr lang="zh-CN" altLang="en-US" sz="1800" b="1" dirty="0">
            <a:latin typeface="微软雅黑" panose="020B0503020204020204" pitchFamily="34" charset="-122"/>
            <a:ea typeface="微软雅黑" panose="020B0503020204020204" pitchFamily="34" charset="-122"/>
          </a:endParaRPr>
        </a:p>
      </dgm:t>
    </dgm:pt>
    <dgm:pt modelId="{E8365B7B-D7B6-46DA-93F2-FDA360E9CCD9}" type="par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type="sib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gm:t>
    </dgm:pt>
    <dgm:pt modelId="{8814CAC7-408B-431F-91F4-2E1970C6CD2D}" type="par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type="sib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互连结构，交换技术，</a:t>
          </a:r>
          <a:endParaRPr lang="zh-CN" altLang="en-US" sz="1800" b="1" dirty="0">
            <a:latin typeface="微软雅黑" panose="020B0503020204020204" pitchFamily="34" charset="-122"/>
            <a:ea typeface="微软雅黑" panose="020B0503020204020204" pitchFamily="34" charset="-122"/>
          </a:endParaRPr>
        </a:p>
      </dgm:t>
    </dgm:pt>
    <dgm:pt modelId="{FDDE4820-BFF2-48B4-90C6-7F081C19A177}" type="par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type="sib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TCP/IP </a:t>
          </a:r>
          <a:r>
            <a:rPr lang="zh-CN" altLang="en-US" sz="1800" b="1" dirty="0" smtClean="0">
              <a:latin typeface="微软雅黑" panose="020B0503020204020204" pitchFamily="34" charset="-122"/>
              <a:ea typeface="微软雅黑" panose="020B0503020204020204" pitchFamily="34" charset="-122"/>
            </a:rPr>
            <a:t>体系结构与协议，</a:t>
          </a:r>
          <a:r>
            <a:rPr lang="en-US" altLang="zh-CN"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type="parTrans" cxnId="{2FBB9C4A-7FE4-4B09-90BC-7F76EE0C06AA}">
      <dgm:prSet/>
      <dgm:spPr/>
      <dgm:t>
        <a:bodyPr/>
        <a:lstStyle/>
        <a:p>
          <a:endParaRPr lang="zh-CN" altLang="en-US"/>
        </a:p>
      </dgm:t>
    </dgm:pt>
    <dgm:pt modelId="{BF99E28F-22E5-4508-BE06-92304C714E8C}" type="sibTrans" cxnId="{2FBB9C4A-7FE4-4B09-90BC-7F76EE0C06AA}">
      <dgm:prSet/>
      <dgm:spPr/>
      <dgm:t>
        <a:bodyPr/>
        <a:lstStyle/>
        <a:p>
          <a:endParaRPr lang="zh-CN" altLang="en-US"/>
        </a:p>
      </dgm:t>
    </dgm:pt>
    <dgm:pt modelId="{75DD56ED-85A2-4B92-A4F6-D22B1E14918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网银，无现金支付，数字钱包，数字货币，</a:t>
          </a:r>
          <a:r>
            <a:rPr lang="en-US" altLang="en-US"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type="parTrans" cxnId="{798D9546-FC7B-4CE6-A446-2C1406B131B7}">
      <dgm:prSet/>
      <dgm:spPr/>
      <dgm:t>
        <a:bodyPr/>
        <a:lstStyle/>
        <a:p>
          <a:endParaRPr lang="zh-CN" altLang="en-US"/>
        </a:p>
      </dgm:t>
    </dgm:pt>
    <dgm:pt modelId="{6B90A6D3-23CD-4FAE-BBD2-83D19CE03B68}" type="sibTrans" cxnId="{798D9546-FC7B-4CE6-A446-2C1406B131B7}">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t>
        <a:bodyPr/>
        <a:lstStyle/>
        <a:p>
          <a:endParaRPr lang="zh-CN" altLang="en-US"/>
        </a:p>
      </dgm:t>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t>
        <a:bodyPr/>
        <a:lstStyle/>
        <a:p>
          <a:endParaRPr lang="zh-CN" altLang="en-US"/>
        </a:p>
      </dgm:t>
    </dgm:pt>
    <dgm:pt modelId="{C300B65F-B770-4533-9743-A8EABAF11F51}" type="pres">
      <dgm:prSet presAssocID="{7CDF3C8E-3DA3-4205-8B08-51AAE2DFD477}" presName="descendantText" presStyleLbl="alignAccFollowNode1" presStyleIdx="0" presStyleCnt="2">
        <dgm:presLayoutVars>
          <dgm:bulletEnabled val="1"/>
        </dgm:presLayoutVars>
      </dgm:prSet>
      <dgm:spPr/>
      <dgm:t>
        <a:bodyPr/>
        <a:lstStyle/>
        <a:p>
          <a:endParaRPr lang="zh-CN" altLang="en-US"/>
        </a:p>
      </dgm:t>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t>
        <a:bodyPr/>
        <a:lstStyle/>
        <a:p>
          <a:endParaRPr lang="zh-CN" altLang="en-US"/>
        </a:p>
      </dgm:t>
    </dgm:pt>
    <dgm:pt modelId="{6AEF0EF9-F4C4-41ED-9DA7-A897E4EBD001}" type="pres">
      <dgm:prSet presAssocID="{7FF2D79E-B77B-4801-9814-D0986614D669}" presName="descendantText" presStyleLbl="alignAccFollowNode1" presStyleIdx="1" presStyleCnt="2">
        <dgm:presLayoutVars>
          <dgm:bulletEnabled val="1"/>
        </dgm:presLayoutVars>
      </dgm:prSet>
      <dgm:spPr/>
      <dgm:t>
        <a:bodyPr/>
        <a:lstStyle/>
        <a:p>
          <a:endParaRPr lang="zh-CN" altLang="en-US"/>
        </a:p>
      </dgm:t>
    </dgm:pt>
  </dgm:ptLst>
  <dgm:cxnLst>
    <dgm:cxn modelId="{DEEE5967-AEB5-482E-8DCA-A76061410593}" srcId="{7CDF3C8E-3DA3-4205-8B08-51AAE2DFD477}" destId="{9F1DE1B7-DF07-4DD5-A0B2-C4A32C7C190F}" srcOrd="0" destOrd="0" parTransId="{E8365B7B-D7B6-46DA-93F2-FDA360E9CCD9}" sibTransId="{1A751A11-451E-4937-8507-E37833BF1584}"/>
    <dgm:cxn modelId="{2FBB9C4A-7FE4-4B09-90BC-7F76EE0C06AA}" srcId="{7FF2D79E-B77B-4801-9814-D0986614D669}" destId="{DC7011F1-FC13-4B35-970D-4933B3548D98}" srcOrd="1" destOrd="0" parTransId="{D4CF5806-C370-498E-9708-685A9D27A010}" sibTransId="{BF99E28F-22E5-4508-BE06-92304C714E8C}"/>
    <dgm:cxn modelId="{EF51EEE0-95B7-478A-A328-D952C8448513}" type="presOf" srcId="{6AF05E0F-531B-4F36-BF27-1A9E3D95F0DC}" destId="{6AEF0EF9-F4C4-41ED-9DA7-A897E4EBD001}" srcOrd="0" destOrd="0" presId="urn:microsoft.com/office/officeart/2005/8/layout/vList5"/>
    <dgm:cxn modelId="{E10571A7-1543-495E-A24E-8B39E9AB2538}" type="presOf" srcId="{7CDF3C8E-3DA3-4205-8B08-51AAE2DFD477}" destId="{A8F7779F-E35A-4E50-A04D-CB1AA6356A21}" srcOrd="0" destOrd="0" presId="urn:microsoft.com/office/officeart/2005/8/layout/vList5"/>
    <dgm:cxn modelId="{B5D9C72B-D927-4816-8C9D-A13863DC4A92}" type="presOf" srcId="{75DD56ED-85A2-4B92-A4F6-D22B1E14918C}" destId="{C300B65F-B770-4533-9743-A8EABAF11F51}" srcOrd="0" destOrd="1" presId="urn:microsoft.com/office/officeart/2005/8/layout/vList5"/>
    <dgm:cxn modelId="{0D78AA94-77C1-47AC-89CC-003F8E70C9DF}" srcId="{7FF2D79E-B77B-4801-9814-D0986614D669}" destId="{6AF05E0F-531B-4F36-BF27-1A9E3D95F0DC}" srcOrd="0" destOrd="0" parTransId="{FDDE4820-BFF2-48B4-90C6-7F081C19A177}" sibTransId="{5A4CB1BB-2F14-4944-AC76-135C983A0060}"/>
    <dgm:cxn modelId="{798D9546-FC7B-4CE6-A446-2C1406B131B7}" srcId="{7CDF3C8E-3DA3-4205-8B08-51AAE2DFD477}" destId="{75DD56ED-85A2-4B92-A4F6-D22B1E14918C}" srcOrd="1" destOrd="0" parTransId="{7D2D1F57-8FF9-4D42-AB44-C84EBAB93A8B}" sibTransId="{6B90A6D3-23CD-4FAE-BBD2-83D19CE03B68}"/>
    <dgm:cxn modelId="{D0083C5A-EB52-4DE3-BC4D-7C4D3C2107B1}" type="presOf" srcId="{60F94BBA-562D-4F8A-8EA1-F0DD8C0FE142}" destId="{0C796AA5-A0D9-4667-A9AC-D1A03A87BD07}" srcOrd="0" destOrd="0" presId="urn:microsoft.com/office/officeart/2005/8/layout/vList5"/>
    <dgm:cxn modelId="{9DA57E61-3BD1-42BD-960F-B3C49C7D719E}" type="presOf" srcId="{DC7011F1-FC13-4B35-970D-4933B3548D98}" destId="{6AEF0EF9-F4C4-41ED-9DA7-A897E4EBD001}" srcOrd="0" destOrd="1"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00E4D1B0-83AC-4FA5-8F83-AFD18DCE943B}" srcId="{60F94BBA-562D-4F8A-8EA1-F0DD8C0FE142}" destId="{7CDF3C8E-3DA3-4205-8B08-51AAE2DFD477}" srcOrd="0" destOrd="0" parTransId="{E7B806CA-7E9B-4992-937F-C6125327F8DF}" sibTransId="{C8C81328-4AA1-4EFD-AF3D-4C6632E40ED9}"/>
    <dgm:cxn modelId="{B579FAD3-45AF-48C6-849D-A913A5716ED9}" type="presOf" srcId="{9F1DE1B7-DF07-4DD5-A0B2-C4A32C7C190F}" destId="{C300B65F-B770-4533-9743-A8EABAF11F51}" srcOrd="0" destOrd="0" presId="urn:microsoft.com/office/officeart/2005/8/layout/vList5"/>
    <dgm:cxn modelId="{00125765-718B-4BB5-B1F4-311EF5F1DB6E}" type="presOf" srcId="{7FF2D79E-B77B-4801-9814-D0986614D669}" destId="{46CFA115-E89F-48DD-8ECE-95299141CF01}" srcOrd="0" destOrd="0" presId="urn:microsoft.com/office/officeart/2005/8/layout/vList5"/>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BED6549C-B35E-4354-84E8-A7AE58E7EC07}" type="parTrans" cxnId="{56CC0E7C-D98A-4C46-81A3-3B1F60601F3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type="sibTrans" cxnId="{56CC0E7C-D98A-4C46-81A3-3B1F60601F3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标准化</a:t>
          </a:r>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type="par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type="sib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92F37460-E89E-4259-A2EF-B2A638C38A45}" type="parTrans" cxnId="{12D5EFDF-084C-4857-A4BE-12B60B2E2A9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type="sibTrans" cxnId="{12D5EFDF-084C-4857-A4BE-12B60B2E2A9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可靠性</a:t>
          </a:r>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type="par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type="sib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gm:t>
    </dgm:pt>
    <dgm:pt modelId="{5D5965E2-EEFF-40D7-B453-CDF2231F9E32}" type="parTrans" cxnId="{5DC1683A-A3BA-477F-922D-A91C5AAC3E8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type="sibTrans" cxnId="{5DC1683A-A3BA-477F-922D-A91C5AAC3E85}">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可扩展性和可升级性</a:t>
          </a:r>
          <a:endParaRPr lang="zh-CN" altLang="en-US" sz="1800" b="1" dirty="0">
            <a:latin typeface="微软雅黑" panose="020B0503020204020204" pitchFamily="34" charset="-122"/>
            <a:ea typeface="微软雅黑" panose="020B0503020204020204" pitchFamily="34" charset="-122"/>
          </a:endParaRPr>
        </a:p>
      </dgm:t>
    </dgm:pt>
    <dgm:pt modelId="{9389711E-63B1-48BC-8B0D-E77AD36B0F70}" type="par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type="sib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t>
        <a:bodyPr/>
        <a:lstStyle/>
        <a:p>
          <a:endParaRPr lang="zh-CN" altLang="en-US"/>
        </a:p>
      </dgm:t>
    </dgm:pt>
    <dgm:pt modelId="{6E6AB5B1-8C45-4545-BA69-7F63DEE5163B}" type="pres">
      <dgm:prSet presAssocID="{05D41365-1355-4DAD-B4F1-FB33A078461A}" presName="composite" presStyleCnt="0"/>
      <dgm:spPr/>
      <dgm:t>
        <a:bodyPr/>
        <a:lstStyle/>
        <a:p>
          <a:endParaRPr lang="zh-CN" altLang="en-US"/>
        </a:p>
      </dgm:t>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t>
        <a:bodyPr/>
        <a:lstStyle/>
        <a:p>
          <a:endParaRPr lang="zh-CN" altLang="en-US"/>
        </a:p>
      </dgm:t>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t>
        <a:bodyPr/>
        <a:lstStyle/>
        <a:p>
          <a:endParaRPr lang="zh-CN" altLang="en-US"/>
        </a:p>
      </dgm:t>
    </dgm:pt>
    <dgm:pt modelId="{E72809E6-925A-4033-A3E6-30F40589AE8C}" type="pres">
      <dgm:prSet presAssocID="{05D41365-1355-4DAD-B4F1-FB33A078461A}" presName="BalanceSpacing" presStyleCnt="0"/>
      <dgm:spPr/>
      <dgm:t>
        <a:bodyPr/>
        <a:lstStyle/>
        <a:p>
          <a:endParaRPr lang="zh-CN" altLang="en-US"/>
        </a:p>
      </dgm:t>
    </dgm:pt>
    <dgm:pt modelId="{8A426D04-7387-4BF5-B7A9-CE9CF71A10A4}" type="pres">
      <dgm:prSet presAssocID="{05D41365-1355-4DAD-B4F1-FB33A078461A}" presName="BalanceSpacing1" presStyleCnt="0"/>
      <dgm:spPr/>
      <dgm:t>
        <a:bodyPr/>
        <a:lstStyle/>
        <a:p>
          <a:endParaRPr lang="zh-CN" altLang="en-US"/>
        </a:p>
      </dgm:t>
    </dgm:pt>
    <dgm:pt modelId="{538930E3-AFBB-40A2-9199-81FC54A0A713}" type="pres">
      <dgm:prSet presAssocID="{5C027A28-57B2-4775-8438-4AAECBE023C8}" presName="Accent1Text" presStyleLbl="node1" presStyleIdx="1" presStyleCnt="6"/>
      <dgm:spPr/>
      <dgm:t>
        <a:bodyPr/>
        <a:lstStyle/>
        <a:p>
          <a:endParaRPr lang="zh-CN" altLang="en-US"/>
        </a:p>
      </dgm:t>
    </dgm:pt>
    <dgm:pt modelId="{770EB172-9189-4CB8-B1B4-B4830FDDB2B7}" type="pres">
      <dgm:prSet presAssocID="{5C027A28-57B2-4775-8438-4AAECBE023C8}" presName="spaceBetweenRectangles" presStyleCnt="0"/>
      <dgm:spPr/>
      <dgm:t>
        <a:bodyPr/>
        <a:lstStyle/>
        <a:p>
          <a:endParaRPr lang="zh-CN" altLang="en-US"/>
        </a:p>
      </dgm:t>
    </dgm:pt>
    <dgm:pt modelId="{B8000619-585E-43B1-97D0-9E973B5CFF02}" type="pres">
      <dgm:prSet presAssocID="{D199F25F-9525-43C5-955C-BB6FEFFBA60E}" presName="composite" presStyleCnt="0"/>
      <dgm:spPr/>
      <dgm:t>
        <a:bodyPr/>
        <a:lstStyle/>
        <a:p>
          <a:endParaRPr lang="zh-CN" altLang="en-US"/>
        </a:p>
      </dgm:t>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t>
        <a:bodyPr/>
        <a:lstStyle/>
        <a:p>
          <a:endParaRPr lang="zh-CN" altLang="en-US"/>
        </a:p>
      </dgm:t>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t>
        <a:bodyPr/>
        <a:lstStyle/>
        <a:p>
          <a:endParaRPr lang="zh-CN" altLang="en-US"/>
        </a:p>
      </dgm:t>
    </dgm:pt>
    <dgm:pt modelId="{DDAB6A08-FDE4-4250-B857-22C6F4C875CD}" type="pres">
      <dgm:prSet presAssocID="{D199F25F-9525-43C5-955C-BB6FEFFBA60E}" presName="BalanceSpacing" presStyleCnt="0"/>
      <dgm:spPr/>
      <dgm:t>
        <a:bodyPr/>
        <a:lstStyle/>
        <a:p>
          <a:endParaRPr lang="zh-CN" altLang="en-US"/>
        </a:p>
      </dgm:t>
    </dgm:pt>
    <dgm:pt modelId="{456BFF4D-8D17-4008-8FD8-97C1E973905D}" type="pres">
      <dgm:prSet presAssocID="{D199F25F-9525-43C5-955C-BB6FEFFBA60E}" presName="BalanceSpacing1" presStyleCnt="0"/>
      <dgm:spPr/>
      <dgm:t>
        <a:bodyPr/>
        <a:lstStyle/>
        <a:p>
          <a:endParaRPr lang="zh-CN" altLang="en-US"/>
        </a:p>
      </dgm:t>
    </dgm:pt>
    <dgm:pt modelId="{2E871E28-410D-4C73-B809-46EEEE1B5408}" type="pres">
      <dgm:prSet presAssocID="{2E4C2D13-B647-4CF6-B1F7-03AB183A1123}" presName="Accent1Text" presStyleLbl="node1" presStyleIdx="3" presStyleCnt="6"/>
      <dgm:spPr/>
      <dgm:t>
        <a:bodyPr/>
        <a:lstStyle/>
        <a:p>
          <a:endParaRPr lang="zh-CN" altLang="en-US"/>
        </a:p>
      </dgm:t>
    </dgm:pt>
    <dgm:pt modelId="{32342D5D-D85B-4C93-8081-CE9B08BF8EF3}" type="pres">
      <dgm:prSet presAssocID="{2E4C2D13-B647-4CF6-B1F7-03AB183A1123}" presName="spaceBetweenRectangles" presStyleCnt="0"/>
      <dgm:spPr/>
      <dgm:t>
        <a:bodyPr/>
        <a:lstStyle/>
        <a:p>
          <a:endParaRPr lang="zh-CN" altLang="en-US"/>
        </a:p>
      </dgm:t>
    </dgm:pt>
    <dgm:pt modelId="{0250A542-5660-4811-BA9A-A026384EC288}" type="pres">
      <dgm:prSet presAssocID="{C40893AA-1044-4C1A-AFE8-154BD0AD6229}" presName="composite" presStyleCnt="0"/>
      <dgm:spPr/>
      <dgm:t>
        <a:bodyPr/>
        <a:lstStyle/>
        <a:p>
          <a:endParaRPr lang="zh-CN" altLang="en-US"/>
        </a:p>
      </dgm:t>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t>
        <a:bodyPr/>
        <a:lstStyle/>
        <a:p>
          <a:endParaRPr lang="zh-CN" altLang="en-US"/>
        </a:p>
      </dgm:t>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t>
        <a:bodyPr/>
        <a:lstStyle/>
        <a:p>
          <a:endParaRPr lang="zh-CN" altLang="en-US"/>
        </a:p>
      </dgm:t>
    </dgm:pt>
    <dgm:pt modelId="{5C3E9DE1-CF2D-48B8-B1BE-CF5807B39F22}" type="pres">
      <dgm:prSet presAssocID="{C40893AA-1044-4C1A-AFE8-154BD0AD6229}" presName="BalanceSpacing" presStyleCnt="0"/>
      <dgm:spPr/>
      <dgm:t>
        <a:bodyPr/>
        <a:lstStyle/>
        <a:p>
          <a:endParaRPr lang="zh-CN" altLang="en-US"/>
        </a:p>
      </dgm:t>
    </dgm:pt>
    <dgm:pt modelId="{248FEED7-91A8-4070-8E60-258F9D3AF8A1}" type="pres">
      <dgm:prSet presAssocID="{C40893AA-1044-4C1A-AFE8-154BD0AD6229}" presName="BalanceSpacing1" presStyleCnt="0"/>
      <dgm:spPr/>
      <dgm:t>
        <a:bodyPr/>
        <a:lstStyle/>
        <a:p>
          <a:endParaRPr lang="zh-CN" altLang="en-US"/>
        </a:p>
      </dgm:t>
    </dgm:pt>
    <dgm:pt modelId="{F96182DC-DEA1-4092-96CB-670F76C0F2C9}" type="pres">
      <dgm:prSet presAssocID="{0EE1A90B-D747-4792-8CF8-D1D86F0C6D30}" presName="Accent1Text" presStyleLbl="node1" presStyleIdx="5" presStyleCnt="6"/>
      <dgm:spPr/>
      <dgm:t>
        <a:bodyPr/>
        <a:lstStyle/>
        <a:p>
          <a:endParaRPr lang="zh-CN" altLang="en-US"/>
        </a:p>
      </dgm:t>
    </dgm:pt>
  </dgm:ptLst>
  <dgm:cxnLst>
    <dgm:cxn modelId="{5857F84F-9800-49D5-B361-DA81A0D7F1EB}" type="presOf" srcId="{2E4C2D13-B647-4CF6-B1F7-03AB183A1123}" destId="{2E871E28-410D-4C73-B809-46EEEE1B5408}" srcOrd="0" destOrd="0" presId="urn:microsoft.com/office/officeart/2008/layout/AlternatingHexagons"/>
    <dgm:cxn modelId="{5DC1683A-A3BA-477F-922D-A91C5AAC3E85}" srcId="{135FF3CF-44DC-43E7-AC27-8E824204EC36}" destId="{C40893AA-1044-4C1A-AFE8-154BD0AD6229}" srcOrd="2" destOrd="0" parTransId="{5D5965E2-EEFF-40D7-B453-CDF2231F9E32}" sibTransId="{0EE1A90B-D747-4792-8CF8-D1D86F0C6D30}"/>
    <dgm:cxn modelId="{56CC0E7C-D98A-4C46-81A3-3B1F60601F38}" srcId="{135FF3CF-44DC-43E7-AC27-8E824204EC36}" destId="{05D41365-1355-4DAD-B4F1-FB33A078461A}" srcOrd="0" destOrd="0" parTransId="{BED6549C-B35E-4354-84E8-A7AE58E7EC07}" sibTransId="{5C027A28-57B2-4775-8438-4AAECBE023C8}"/>
    <dgm:cxn modelId="{BA2E6409-3E4A-424E-BB60-F086F21B6F67}" type="presOf" srcId="{3EC4611C-A3C3-451C-AE74-8846F1901302}" destId="{30C810D8-43FD-41C8-A342-08B348498E1F}"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830EAB10-70C3-4576-ACC1-3D0E7A058F4E}" type="presOf" srcId="{5C027A28-57B2-4775-8438-4AAECBE023C8}" destId="{538930E3-AFBB-40A2-9199-81FC54A0A713}" srcOrd="0" destOrd="0" presId="urn:microsoft.com/office/officeart/2008/layout/AlternatingHexagons"/>
    <dgm:cxn modelId="{7B427E83-BD3E-48A8-951F-C804AF59934D}" type="presOf" srcId="{32415517-2817-485B-84FB-EEB772F05388}" destId="{95ED7348-6155-4B72-B2AA-9F71065BC8B5}"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0A1EC099-5441-4FCA-9F43-CE9422B12AA5}" type="presOf" srcId="{C40893AA-1044-4C1A-AFE8-154BD0AD6229}" destId="{6CCD66D6-E3E3-4758-A25B-E5A97FDFEEA0}" srcOrd="0" destOrd="0" presId="urn:microsoft.com/office/officeart/2008/layout/AlternatingHexagons"/>
    <dgm:cxn modelId="{7BC92210-9AB6-43C0-90C4-DF11243359CB}" type="presOf" srcId="{135FF3CF-44DC-43E7-AC27-8E824204EC36}" destId="{044216E9-137E-4B54-AB85-D985D58783B6}" srcOrd="0" destOrd="0" presId="urn:microsoft.com/office/officeart/2008/layout/AlternatingHexagons"/>
    <dgm:cxn modelId="{245089B8-B9F0-4AC2-A60C-31B22EF355B6}" type="presOf" srcId="{D199F25F-9525-43C5-955C-BB6FEFFBA60E}" destId="{189B3354-A08F-46B4-AA51-80167B86E07E}" srcOrd="0" destOrd="0" presId="urn:microsoft.com/office/officeart/2008/layout/AlternatingHexagons"/>
    <dgm:cxn modelId="{52D28FAE-D183-4D72-9F19-1814CFCBB661}" type="presOf" srcId="{05D41365-1355-4DAD-B4F1-FB33A078461A}" destId="{737B4ED7-5247-4B99-B038-972624275F7F}" srcOrd="0" destOrd="0" presId="urn:microsoft.com/office/officeart/2008/layout/AlternatingHexagons"/>
    <dgm:cxn modelId="{9CC835F5-C067-446B-80F3-D2FFA3E86768}" type="presOf" srcId="{E173A921-6651-451D-81E9-F0ACC1536AAC}" destId="{0EC6F23C-19FA-4BBB-96C2-30D954DFEC45}"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BF7B8AEA-CFF9-4BFA-A92B-C9AA4345FE48}" srcId="{D199F25F-9525-43C5-955C-BB6FEFFBA60E}" destId="{3EC4611C-A3C3-451C-AE74-8846F1901302}" srcOrd="0" destOrd="0" parTransId="{68F328E8-C43C-478E-B670-0B24656D9E35}" sibTransId="{2E561528-8DA9-408B-83C6-171ECD06B86B}"/>
    <dgm:cxn modelId="{C8E4366A-7323-4BAE-BF0B-D491A4B1C631}" srcId="{C40893AA-1044-4C1A-AFE8-154BD0AD6229}" destId="{32415517-2817-485B-84FB-EEB772F05388}" srcOrd="0" destOrd="0" parTransId="{9389711E-63B1-48BC-8B0D-E77AD36B0F70}" sibTransId="{8B057A99-57DA-4C5E-AFDE-4E731CDF706D}"/>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type="par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type="sib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但并没有得到市场的认可。</a:t>
          </a:r>
          <a:endParaRPr lang="zh-CN" altLang="en-US" sz="2000" b="1" dirty="0">
            <a:latin typeface="微软雅黑" panose="020B0503020204020204" pitchFamily="34" charset="-122"/>
            <a:ea typeface="微软雅黑" panose="020B0503020204020204" pitchFamily="34" charset="-122"/>
          </a:endParaRPr>
        </a:p>
      </dgm:t>
    </dgm:pt>
    <dgm:pt modelId="{E2043F32-4A49-416A-8197-C2B2393B2255}" type="par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type="sib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type="par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type="sib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获得了最广泛的应用。</a:t>
          </a:r>
          <a:endParaRPr lang="zh-CN" altLang="en-US" sz="2000" b="1" dirty="0">
            <a:latin typeface="微软雅黑" panose="020B0503020204020204" pitchFamily="34" charset="-122"/>
            <a:ea typeface="微软雅黑" panose="020B0503020204020204" pitchFamily="34" charset="-122"/>
          </a:endParaRPr>
        </a:p>
      </dgm:t>
    </dgm:pt>
    <dgm:pt modelId="{85BE533B-2396-46D9-AFFB-686B13690F8B}" type="par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type="sib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t>
        <a:bodyPr/>
        <a:lstStyle/>
        <a:p>
          <a:endParaRPr lang="zh-CN" altLang="en-US"/>
        </a:p>
      </dgm:t>
    </dgm:pt>
    <dgm:pt modelId="{41591867-A15A-4C01-989E-2D8E71AD280E}" type="pres">
      <dgm:prSet presAssocID="{EFCA2B14-9468-4F2F-84A6-5C119482CD49}" presName="parentText" presStyleLbl="node1" presStyleIdx="0" presStyleCnt="2">
        <dgm:presLayoutVars>
          <dgm:chMax val="0"/>
          <dgm:bulletEnabled val="1"/>
        </dgm:presLayoutVars>
      </dgm:prSet>
      <dgm:spPr/>
      <dgm:t>
        <a:bodyPr/>
        <a:lstStyle/>
        <a:p>
          <a:endParaRPr lang="zh-CN" altLang="en-US"/>
        </a:p>
      </dgm:t>
    </dgm:pt>
    <dgm:pt modelId="{0CB64F91-1AC8-4F08-AB65-6A4FEE705282}" type="pres">
      <dgm:prSet presAssocID="{EFCA2B14-9468-4F2F-84A6-5C119482CD49}" presName="childText" presStyleLbl="revTx" presStyleIdx="0" presStyleCnt="2">
        <dgm:presLayoutVars>
          <dgm:bulletEnabled val="1"/>
        </dgm:presLayoutVars>
      </dgm:prSet>
      <dgm:spPr/>
      <dgm:t>
        <a:bodyPr/>
        <a:lstStyle/>
        <a:p>
          <a:endParaRPr lang="zh-CN" altLang="en-US"/>
        </a:p>
      </dgm:t>
    </dgm:pt>
    <dgm:pt modelId="{533E5313-0390-4A3E-9304-2F63C7C13FAF}" type="pres">
      <dgm:prSet presAssocID="{0986DFCC-564B-42E1-8E43-BFE75079EEDF}" presName="parentText" presStyleLbl="node1" presStyleIdx="1" presStyleCnt="2">
        <dgm:presLayoutVars>
          <dgm:chMax val="0"/>
          <dgm:bulletEnabled val="1"/>
        </dgm:presLayoutVars>
      </dgm:prSet>
      <dgm:spPr/>
      <dgm:t>
        <a:bodyPr/>
        <a:lstStyle/>
        <a:p>
          <a:endParaRPr lang="zh-CN" altLang="en-US"/>
        </a:p>
      </dgm:t>
    </dgm:pt>
    <dgm:pt modelId="{D4FB4936-BF1D-4807-8D25-E8B1D64E8CFA}" type="pres">
      <dgm:prSet presAssocID="{0986DFCC-564B-42E1-8E43-BFE75079EEDF}" presName="childText" presStyleLbl="revTx" presStyleIdx="1" presStyleCnt="2">
        <dgm:presLayoutVars>
          <dgm:bulletEnabled val="1"/>
        </dgm:presLayoutVars>
      </dgm:prSet>
      <dgm:spPr/>
      <dgm:t>
        <a:bodyPr/>
        <a:lstStyle/>
        <a:p>
          <a:endParaRPr lang="zh-CN" altLang="en-US"/>
        </a:p>
      </dgm:t>
    </dgm:pt>
  </dgm:ptLst>
  <dgm:cxnLst>
    <dgm:cxn modelId="{C9EBB2F8-1242-4DB0-B9B1-32B0EE5BD1DD}" type="presOf" srcId="{226438D5-AF60-4FC2-B7B1-1FAFE6F029F4}" destId="{0CB64F91-1AC8-4F08-AB65-6A4FEE705282}" srcOrd="0" destOrd="0" presId="urn:microsoft.com/office/officeart/2005/8/layout/vList2"/>
    <dgm:cxn modelId="{BB84275B-8B79-4927-AEBD-CCB80DFC9B4C}" type="presOf" srcId="{1D71CD6F-E65B-4CC0-8EAA-DB821D24E722}" destId="{98B905C2-E6DF-4B75-9416-AF7446358B35}"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49E9C9C9-3C6E-4805-BAA2-32EF310CFED5}" srcId="{1D71CD6F-E65B-4CC0-8EAA-DB821D24E722}" destId="{0986DFCC-564B-42E1-8E43-BFE75079EEDF}" srcOrd="1" destOrd="0" parTransId="{BB601F7A-8E86-4A9E-9EF8-CC003C5EF85D}" sibTransId="{FD297112-55F6-448E-AECB-EFD048EDDB28}"/>
    <dgm:cxn modelId="{9E21BC85-7589-4E30-94BE-94BFF4B03EBC}" srcId="{1D71CD6F-E65B-4CC0-8EAA-DB821D24E722}" destId="{EFCA2B14-9468-4F2F-84A6-5C119482CD49}" srcOrd="0" destOrd="0" parTransId="{E38B7B80-E684-4487-8667-BCC0A5171417}" sibTransId="{6756D47E-79F4-44F1-9DC8-F8FF9A3DB365}"/>
    <dgm:cxn modelId="{75CADFD2-DA7B-46F7-89E8-DC800A77BE41}" type="presOf" srcId="{EFCA2B14-9468-4F2F-84A6-5C119482CD49}" destId="{41591867-A15A-4C01-989E-2D8E71AD280E}" srcOrd="0" destOrd="0" presId="urn:microsoft.com/office/officeart/2005/8/layout/vList2"/>
    <dgm:cxn modelId="{23AA8198-F998-4AB6-A021-FDD348C07171}" srcId="{EFCA2B14-9468-4F2F-84A6-5C119482CD49}" destId="{226438D5-AF60-4FC2-B7B1-1FAFE6F029F4}" srcOrd="0" destOrd="0" parTransId="{E2043F32-4A49-416A-8197-C2B2393B2255}" sibTransId="{F4028441-B185-4303-8082-46E98E8EBA28}"/>
    <dgm:cxn modelId="{831BB112-8E09-4BF6-9DC2-BFF8996C5A45}" srcId="{0986DFCC-564B-42E1-8E43-BFE75079EEDF}" destId="{2CC66CB7-D7AD-41A6-98DD-74D4F514E2BD}" srcOrd="0" destOrd="0" parTransId="{85BE533B-2396-46D9-AFFB-686B13690F8B}" sibTransId="{28DE6DB6-6A4C-41DA-8F55-0D1076B0DD18}"/>
    <dgm:cxn modelId="{87C4B245-7D03-47D6-A58A-FE65D816A8BA}" type="presOf" srcId="{0986DFCC-564B-42E1-8E43-BFE75079EEDF}" destId="{533E5313-0390-4A3E-9304-2F63C7C13FAF}"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8F194872-EA8A-420F-BAD5-93D3D974D2CC}" type="par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type="sib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gm:t>
    </dgm:pt>
    <dgm:pt modelId="{3C446E62-0F12-4B57-895F-6C47306C1DC1}" type="par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type="sib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t>
        <a:bodyPr/>
        <a:lstStyle/>
        <a:p>
          <a:endParaRPr lang="zh-CN" altLang="en-US"/>
        </a:p>
      </dgm:t>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t>
        <a:bodyPr/>
        <a:lstStyle/>
        <a:p>
          <a:endParaRPr lang="zh-CN" altLang="en-US"/>
        </a:p>
      </dgm:t>
    </dgm:pt>
    <dgm:pt modelId="{41788D26-F979-4FB7-8A96-4711D82825B8}" type="pres">
      <dgm:prSet presAssocID="{C301BCD6-3F1B-4C9C-800D-CE5CBA0188D2}" presName="parentText" presStyleLbl="node1" presStyleIdx="0" presStyleCnt="2">
        <dgm:presLayoutVars>
          <dgm:chMax val="0"/>
          <dgm:bulletEnabled val="1"/>
        </dgm:presLayoutVars>
      </dgm:prSet>
      <dgm:spPr/>
      <dgm:t>
        <a:bodyPr/>
        <a:lstStyle/>
        <a:p>
          <a:endParaRPr lang="zh-CN" altLang="en-US"/>
        </a:p>
      </dgm:t>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t>
        <a:bodyPr/>
        <a:lstStyle/>
        <a:p>
          <a:endParaRPr lang="zh-CN" altLang="en-US"/>
        </a:p>
      </dgm:t>
    </dgm:pt>
    <dgm:pt modelId="{F367B3BE-A2DF-4CEA-8C18-99C09218A893}" type="pres">
      <dgm:prSet presAssocID="{8A5B5183-B82D-4F95-84A7-0F223402066E}" presName="parentText" presStyleLbl="node1" presStyleIdx="1" presStyleCnt="2">
        <dgm:presLayoutVars>
          <dgm:chMax val="0"/>
          <dgm:bulletEnabled val="1"/>
        </dgm:presLayoutVars>
      </dgm:prSet>
      <dgm:spPr/>
      <dgm:t>
        <a:bodyPr/>
        <a:lstStyle/>
        <a:p>
          <a:endParaRPr lang="zh-CN" altLang="en-US"/>
        </a:p>
      </dgm:t>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2166F6B3-E217-4437-B325-B8BA520696B0}" srcId="{293CF4F5-3101-49E6-9303-E9DD7296C65D}" destId="{8A5B5183-B82D-4F95-84A7-0F223402066E}" srcOrd="1" destOrd="0" parTransId="{3C446E62-0F12-4B57-895F-6C47306C1DC1}" sibTransId="{21AEA954-F48A-4B44-80BF-2C09A5948257}"/>
    <dgm:cxn modelId="{DECB6B99-8462-426B-B51B-E4D9E3C76C9D}" type="presOf" srcId="{C301BCD6-3F1B-4C9C-800D-CE5CBA0188D2}" destId="{41788D26-F979-4FB7-8A96-4711D82825B8}" srcOrd="1" destOrd="0" presId="urn:microsoft.com/office/officeart/2005/8/layout/list1"/>
    <dgm:cxn modelId="{A2AADB49-CA67-451F-90FD-5E3D44EC1EA0}" type="presOf" srcId="{8A5B5183-B82D-4F95-84A7-0F223402066E}" destId="{F367B3BE-A2DF-4CEA-8C18-99C09218A893}" srcOrd="1"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ECFF1E8D-1946-483C-B754-77A185F880D7}" type="presOf" srcId="{8A5B5183-B82D-4F95-84A7-0F223402066E}" destId="{C238DCB9-6EBC-413B-9D6D-EC93B6F5DDFF}" srcOrd="0" destOrd="0" presId="urn:microsoft.com/office/officeart/2005/8/layout/list1"/>
    <dgm:cxn modelId="{18A337F2-4CE5-4FF6-96A3-CC543DCA5296}" type="presOf" srcId="{C301BCD6-3F1B-4C9C-800D-CE5CBA0188D2}" destId="{77F3D1F0-EBBB-48B7-B04C-56372B956B6C}" srcOrd="0" destOrd="0" presId="urn:microsoft.com/office/officeart/2005/8/layout/list1"/>
    <dgm:cxn modelId="{F991CA59-DD6B-43A9-A990-3A4CB9D2EE86}" type="presOf" srcId="{293CF4F5-3101-49E6-9303-E9DD7296C65D}" destId="{42C73C4A-F159-4BCB-A072-016D19C6E2B5}" srcOrd="0" destOrd="0" presId="urn:microsoft.com/office/officeart/2005/8/layout/list1"/>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smtClean="0">
              <a:latin typeface="微软雅黑" panose="020B0503020204020204" pitchFamily="34" charset="-122"/>
              <a:ea typeface="微软雅黑" panose="020B0503020204020204" pitchFamily="34" charset="-122"/>
            </a:rPr>
            <a:t>灵活性好。</a:t>
          </a:r>
        </a:p>
        <a:p>
          <a:pPr>
            <a:spcAft>
              <a:spcPts val="0"/>
            </a:spcAft>
          </a:pPr>
          <a:r>
            <a:rPr lang="zh-CN" altLang="en-US" sz="1600" b="1" dirty="0" smtClean="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smtClean="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smtClean="0">
              <a:latin typeface="微软雅黑" panose="020B0503020204020204" pitchFamily="34" charset="-122"/>
              <a:ea typeface="微软雅黑" panose="020B0503020204020204" pitchFamily="34" charset="-122"/>
            </a:rPr>
            <a:t>能促进标准化工作。</a:t>
          </a:r>
        </a:p>
      </dgm:t>
    </dgm:pt>
    <dgm:pt modelId="{4A6FE152-9E61-4CEC-9BC4-79E3A424C0D2}" type="par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type="sib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latin typeface="微软雅黑" panose="020B0503020204020204" pitchFamily="34" charset="-122"/>
            <a:ea typeface="微软雅黑" panose="020B0503020204020204" pitchFamily="34" charset="-122"/>
          </a:endParaRPr>
        </a:p>
      </dgm:t>
    </dgm:pt>
    <dgm:pt modelId="{75873D7D-8229-4A50-B8B3-9C809F5F9F2A}" type="par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type="sib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t>
        <a:bodyPr/>
        <a:lstStyle/>
        <a:p>
          <a:endParaRPr lang="zh-CN" altLang="en-US"/>
        </a:p>
      </dgm:t>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1" custLinFactNeighborX="-19358" custLinFactNeighborY="-2168">
        <dgm:presLayoutVars>
          <dgm:chMax val="0"/>
          <dgm:chPref val="0"/>
          <dgm:bulletEnabled val="1"/>
        </dgm:presLayoutVars>
      </dgm:prSet>
      <dgm:spPr/>
      <dgm:t>
        <a:bodyPr/>
        <a:lstStyle/>
        <a:p>
          <a:endParaRPr lang="zh-CN" altLang="en-US"/>
        </a:p>
      </dgm:t>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t>
        <a:bodyPr/>
        <a:lstStyle/>
        <a:p>
          <a:endParaRPr lang="zh-CN" altLang="en-US"/>
        </a:p>
      </dgm:t>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8" custLinFactNeighborX="100000" custLinFactNeighborY="-7605"/>
      <dgm:spPr>
        <a:solidFill>
          <a:srgbClr val="000099"/>
        </a:solidFill>
        <a:ln>
          <a:noFill/>
        </a:ln>
      </dgm:spPr>
      <dgm:t>
        <a:bodyPr/>
        <a:lstStyle/>
        <a:p>
          <a:endParaRPr lang="zh-CN" altLang="en-US"/>
        </a:p>
      </dgm:t>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BFA2CA4B-6F60-4BAC-85D0-D17D13261D45}" srcId="{85D5085E-9A19-4AAD-9799-233066D76354}" destId="{523B5A40-6C88-4E7B-8370-BC3BAD908198}" srcOrd="0" destOrd="0" parTransId="{4A6FE152-9E61-4CEC-9BC4-79E3A424C0D2}" sibTransId="{2A612B14-1FE9-4940-AD60-58D8C13C2F37}"/>
    <dgm:cxn modelId="{52A72C25-C9F8-4E42-AFAE-C29F4D9B1539}" srcId="{85D5085E-9A19-4AAD-9799-233066D76354}" destId="{906CC4F9-16E2-4572-BF0F-2D71D193110F}" srcOrd="1" destOrd="0" parTransId="{75873D7D-8229-4A50-B8B3-9C809F5F9F2A}" sibTransId="{D297ADB0-BFEE-4AB3-8D8E-293AD20CC74C}"/>
    <dgm:cxn modelId="{81865607-0674-4603-A3A6-09E5AD6F0586}" type="presOf" srcId="{906CC4F9-16E2-4572-BF0F-2D71D193110F}" destId="{CB7DDDF6-2C8B-4B30-A06C-1EA5DB141FBA}" srcOrd="0" destOrd="0" presId="urn:microsoft.com/office/officeart/2009/3/layout/PlusandMinus"/>
    <dgm:cxn modelId="{7AAB9144-4A68-495A-8801-2CD716BEDFA8}" type="presOf" srcId="{85D5085E-9A19-4AAD-9799-233066D76354}" destId="{FB7A98D8-A946-4532-B8CF-383D1065D29C}" srcOrd="0" destOrd="0" presId="urn:microsoft.com/office/officeart/2009/3/layout/PlusandMinus"/>
    <dgm:cxn modelId="{5AC6E06F-A631-472E-AFA9-C30A23DB299C}" type="presOf" srcId="{523B5A40-6C88-4E7B-8370-BC3BAD908198}" destId="{9F411F94-BA29-40FB-AB99-7CD7DB1CFA05}" srcOrd="0" destOrd="0" presId="urn:microsoft.com/office/officeart/2009/3/layout/PlusandMinus"/>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type="par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type="sib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其实现保证了能够向上一层提供服务。</a:t>
          </a:r>
          <a:endParaRPr lang="zh-CN" altLang="en-US" sz="1400" b="1" dirty="0">
            <a:latin typeface="微软雅黑" panose="020B0503020204020204" pitchFamily="34" charset="-122"/>
            <a:ea typeface="微软雅黑" panose="020B0503020204020204" pitchFamily="34" charset="-122"/>
          </a:endParaRPr>
        </a:p>
      </dgm:t>
    </dgm:pt>
    <dgm:pt modelId="{50644C00-718E-45C3-8ABB-FFE825DC5B7F}" type="par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type="sib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是“水平的”</a:t>
          </a:r>
          <a:endParaRPr lang="zh-CN" altLang="en-US" sz="1400" b="1" dirty="0">
            <a:latin typeface="微软雅黑" panose="020B0503020204020204" pitchFamily="34" charset="-122"/>
            <a:ea typeface="微软雅黑" panose="020B0503020204020204" pitchFamily="34" charset="-122"/>
          </a:endParaRPr>
        </a:p>
      </dgm:t>
    </dgm:pt>
    <dgm:pt modelId="{21295D08-392E-4BE1-9B14-3F97120CA18B}" type="par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type="sib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type="par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type="sib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latin typeface="微软雅黑" panose="020B0503020204020204" pitchFamily="34" charset="-122"/>
            <a:ea typeface="微软雅黑" panose="020B0503020204020204" pitchFamily="34" charset="-122"/>
          </a:endParaRPr>
        </a:p>
      </dgm:t>
    </dgm:pt>
    <dgm:pt modelId="{85967721-5B7F-4D6B-ADDE-3DE6B93A85B9}" type="par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type="sib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type="par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type="sib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对上面的服务用户是透明的。 </a:t>
          </a:r>
          <a:endParaRPr lang="zh-CN" altLang="en-US" sz="1400" b="1" dirty="0">
            <a:latin typeface="微软雅黑" panose="020B0503020204020204" pitchFamily="34" charset="-122"/>
            <a:ea typeface="微软雅黑" panose="020B0503020204020204" pitchFamily="34" charset="-122"/>
          </a:endParaRPr>
        </a:p>
      </dgm:t>
    </dgm:pt>
    <dgm:pt modelId="{51AD83D2-E860-474C-AB22-849ADFDF4DBE}" type="parTrans" cxnId="{30A3C7D7-737E-45E4-B2EB-EA198C32BC2B}">
      <dgm:prSet/>
      <dgm:spPr/>
      <dgm:t>
        <a:bodyPr/>
        <a:lstStyle/>
        <a:p>
          <a:endParaRPr lang="zh-CN" altLang="en-US"/>
        </a:p>
      </dgm:t>
    </dgm:pt>
    <dgm:pt modelId="{2E1B2228-FB84-45C7-9335-000068211608}" type="sibTrans" cxnId="{30A3C7D7-737E-45E4-B2EB-EA198C32BC2B}">
      <dgm:prSet/>
      <dgm:spPr/>
      <dgm:t>
        <a:bodyPr/>
        <a:lstStyle/>
        <a:p>
          <a:endParaRPr lang="zh-CN" altLang="en-US"/>
        </a:p>
      </dgm:t>
    </dgm:pt>
    <dgm:pt modelId="{796DC1B7-9303-4BF9-ADBA-2F3A2A3FBE6B}">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是“垂直的”</a:t>
          </a:r>
          <a:endParaRPr lang="zh-CN" altLang="en-US" sz="1400" b="1" dirty="0">
            <a:latin typeface="微软雅黑" panose="020B0503020204020204" pitchFamily="34" charset="-122"/>
            <a:ea typeface="微软雅黑" panose="020B0503020204020204" pitchFamily="34" charset="-122"/>
          </a:endParaRPr>
        </a:p>
      </dgm:t>
    </dgm:pt>
    <dgm:pt modelId="{81F2FDAA-970B-4BD0-9CE1-4DD499C666F7}" type="parTrans" cxnId="{EEB84225-CB6C-4BAC-B1AF-19A26231A51D}">
      <dgm:prSet/>
      <dgm:spPr/>
      <dgm:t>
        <a:bodyPr/>
        <a:lstStyle/>
        <a:p>
          <a:endParaRPr lang="zh-CN" altLang="en-US"/>
        </a:p>
      </dgm:t>
    </dgm:pt>
    <dgm:pt modelId="{5EDF14EE-9165-40CE-AECD-1659094E2CA3}" type="sibTrans" cxnId="{EEB84225-CB6C-4BAC-B1AF-19A26231A51D}">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t>
        <a:bodyPr/>
        <a:lstStyle/>
        <a:p>
          <a:endParaRPr lang="zh-CN" altLang="en-US"/>
        </a:p>
      </dgm:t>
    </dgm:pt>
    <dgm:pt modelId="{F20CB88D-283A-40E6-969B-F760513B269C}" type="pres">
      <dgm:prSet presAssocID="{0DA5C5DE-6D17-4EDE-B920-CE5FB3D41ABA}" presName="root" presStyleCnt="0"/>
      <dgm:spPr/>
      <dgm:t>
        <a:bodyPr/>
        <a:lstStyle/>
        <a:p>
          <a:endParaRPr lang="zh-CN" altLang="en-US"/>
        </a:p>
      </dgm:t>
    </dgm:pt>
    <dgm:pt modelId="{16E92C0E-1962-4079-9E86-E1F4B29DC174}" type="pres">
      <dgm:prSet presAssocID="{0DA5C5DE-6D17-4EDE-B920-CE5FB3D41ABA}" presName="rootComposite" presStyleCnt="0"/>
      <dgm:spPr/>
      <dgm:t>
        <a:bodyPr/>
        <a:lstStyle/>
        <a:p>
          <a:endParaRPr lang="zh-CN" altLang="en-US"/>
        </a:p>
      </dgm:t>
    </dgm:pt>
    <dgm:pt modelId="{880F44A1-54FE-446F-9390-56E51903722C}" type="pres">
      <dgm:prSet presAssocID="{0DA5C5DE-6D17-4EDE-B920-CE5FB3D41ABA}" presName="rootText" presStyleLbl="node1" presStyleIdx="0" presStyleCnt="2" custLinFactNeighborX="-58298"/>
      <dgm:spPr/>
      <dgm:t>
        <a:bodyPr/>
        <a:lstStyle/>
        <a:p>
          <a:endParaRPr lang="zh-CN" altLang="en-US"/>
        </a:p>
      </dgm:t>
    </dgm:pt>
    <dgm:pt modelId="{804607B6-F4FB-4B08-9326-1AA34A273A5D}" type="pres">
      <dgm:prSet presAssocID="{0DA5C5DE-6D17-4EDE-B920-CE5FB3D41ABA}" presName="rootConnector" presStyleLbl="node1" presStyleIdx="0" presStyleCnt="2"/>
      <dgm:spPr/>
      <dgm:t>
        <a:bodyPr/>
        <a:lstStyle/>
        <a:p>
          <a:endParaRPr lang="zh-CN" altLang="en-US"/>
        </a:p>
      </dgm:t>
    </dgm:pt>
    <dgm:pt modelId="{4DA6A816-DA95-479C-9A39-3F04BD93D8C4}" type="pres">
      <dgm:prSet presAssocID="{0DA5C5DE-6D17-4EDE-B920-CE5FB3D41ABA}" presName="childShape" presStyleCnt="0"/>
      <dgm:spPr/>
      <dgm:t>
        <a:bodyPr/>
        <a:lstStyle/>
        <a:p>
          <a:endParaRPr lang="zh-CN" altLang="en-US"/>
        </a:p>
      </dgm:t>
    </dgm:pt>
    <dgm:pt modelId="{5F5FD024-96B9-4927-9522-4793C366CCDF}" type="pres">
      <dgm:prSet presAssocID="{50644C00-718E-45C3-8ABB-FFE825DC5B7F}" presName="Name13" presStyleLbl="parChTrans1D2" presStyleIdx="0" presStyleCnt="6"/>
      <dgm:spPr/>
      <dgm:t>
        <a:bodyPr/>
        <a:lstStyle/>
        <a:p>
          <a:endParaRPr lang="zh-CN" altLang="en-US"/>
        </a:p>
      </dgm:t>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t>
        <a:bodyPr/>
        <a:lstStyle/>
        <a:p>
          <a:endParaRPr lang="zh-CN" altLang="en-US"/>
        </a:p>
      </dgm:t>
    </dgm:pt>
    <dgm:pt modelId="{D504C716-6CF6-4108-8639-E75778C37519}" type="pres">
      <dgm:prSet presAssocID="{51AD83D2-E860-474C-AB22-849ADFDF4DBE}" presName="Name13" presStyleLbl="parChTrans1D2" presStyleIdx="1" presStyleCnt="6"/>
      <dgm:spPr/>
      <dgm:t>
        <a:bodyPr/>
        <a:lstStyle/>
        <a:p>
          <a:endParaRPr lang="zh-CN" altLang="en-US"/>
        </a:p>
      </dgm:t>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t>
        <a:bodyPr/>
        <a:lstStyle/>
        <a:p>
          <a:endParaRPr lang="zh-CN" altLang="en-US"/>
        </a:p>
      </dgm:t>
    </dgm:pt>
    <dgm:pt modelId="{9164C2E8-A8A5-4BDA-B5B7-3599D5C7C4A2}" type="pres">
      <dgm:prSet presAssocID="{21295D08-392E-4BE1-9B14-3F97120CA18B}" presName="Name13" presStyleLbl="parChTrans1D2" presStyleIdx="2" presStyleCnt="6"/>
      <dgm:spPr/>
      <dgm:t>
        <a:bodyPr/>
        <a:lstStyle/>
        <a:p>
          <a:endParaRPr lang="zh-CN" altLang="en-US"/>
        </a:p>
      </dgm:t>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t>
        <a:bodyPr/>
        <a:lstStyle/>
        <a:p>
          <a:endParaRPr lang="zh-CN" altLang="en-US"/>
        </a:p>
      </dgm:t>
    </dgm:pt>
    <dgm:pt modelId="{172420C5-C642-4E23-8BCE-E82694121490}" type="pres">
      <dgm:prSet presAssocID="{FDE9353F-F89B-4F97-ADC5-22417B99EEF5}" presName="root" presStyleCnt="0"/>
      <dgm:spPr/>
      <dgm:t>
        <a:bodyPr/>
        <a:lstStyle/>
        <a:p>
          <a:endParaRPr lang="zh-CN" altLang="en-US"/>
        </a:p>
      </dgm:t>
    </dgm:pt>
    <dgm:pt modelId="{34B83B97-08FF-4DC6-919D-1C8742B7576A}" type="pres">
      <dgm:prSet presAssocID="{FDE9353F-F89B-4F97-ADC5-22417B99EEF5}" presName="rootComposite" presStyleCnt="0"/>
      <dgm:spPr/>
      <dgm:t>
        <a:bodyPr/>
        <a:lstStyle/>
        <a:p>
          <a:endParaRPr lang="zh-CN" altLang="en-US"/>
        </a:p>
      </dgm:t>
    </dgm:pt>
    <dgm:pt modelId="{CF6D9EBE-6D4F-45DB-B63C-66E318350665}" type="pres">
      <dgm:prSet presAssocID="{FDE9353F-F89B-4F97-ADC5-22417B99EEF5}" presName="rootText" presStyleLbl="node1" presStyleIdx="1" presStyleCnt="2"/>
      <dgm:spPr/>
      <dgm:t>
        <a:bodyPr/>
        <a:lstStyle/>
        <a:p>
          <a:endParaRPr lang="zh-CN" altLang="en-US"/>
        </a:p>
      </dgm:t>
    </dgm:pt>
    <dgm:pt modelId="{FFFA6021-95BD-4804-A726-42B6E8065B83}" type="pres">
      <dgm:prSet presAssocID="{FDE9353F-F89B-4F97-ADC5-22417B99EEF5}" presName="rootConnector" presStyleLbl="node1" presStyleIdx="1" presStyleCnt="2"/>
      <dgm:spPr/>
      <dgm:t>
        <a:bodyPr/>
        <a:lstStyle/>
        <a:p>
          <a:endParaRPr lang="zh-CN" altLang="en-US"/>
        </a:p>
      </dgm:t>
    </dgm:pt>
    <dgm:pt modelId="{ABF0D8E4-5E93-4122-950B-0287C64E7E00}" type="pres">
      <dgm:prSet presAssocID="{FDE9353F-F89B-4F97-ADC5-22417B99EEF5}" presName="childShape" presStyleCnt="0"/>
      <dgm:spPr/>
      <dgm:t>
        <a:bodyPr/>
        <a:lstStyle/>
        <a:p>
          <a:endParaRPr lang="zh-CN" altLang="en-US"/>
        </a:p>
      </dgm:t>
    </dgm:pt>
    <dgm:pt modelId="{D73DB642-839F-46E4-BEFB-357122DA8B2A}" type="pres">
      <dgm:prSet presAssocID="{730A02EE-39C4-4F26-9573-658C50E91867}" presName="Name13" presStyleLbl="parChTrans1D2" presStyleIdx="3" presStyleCnt="6"/>
      <dgm:spPr/>
      <dgm:t>
        <a:bodyPr/>
        <a:lstStyle/>
        <a:p>
          <a:endParaRPr lang="zh-CN" altLang="en-US"/>
        </a:p>
      </dgm:t>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t>
        <a:bodyPr/>
        <a:lstStyle/>
        <a:p>
          <a:endParaRPr lang="zh-CN" altLang="en-US"/>
        </a:p>
      </dgm:t>
    </dgm:pt>
    <dgm:pt modelId="{C7786CBF-29A7-4F46-ACE1-BFAF2ED2906F}" type="pres">
      <dgm:prSet presAssocID="{85967721-5B7F-4D6B-ADDE-3DE6B93A85B9}" presName="Name13" presStyleLbl="parChTrans1D2" presStyleIdx="4" presStyleCnt="6"/>
      <dgm:spPr/>
      <dgm:t>
        <a:bodyPr/>
        <a:lstStyle/>
        <a:p>
          <a:endParaRPr lang="zh-CN" altLang="en-US"/>
        </a:p>
      </dgm:t>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t>
        <a:bodyPr/>
        <a:lstStyle/>
        <a:p>
          <a:endParaRPr lang="zh-CN" altLang="en-US"/>
        </a:p>
      </dgm:t>
    </dgm:pt>
    <dgm:pt modelId="{55CE1C91-58A7-4FD4-86EE-26622EF07DF3}" type="pres">
      <dgm:prSet presAssocID="{81F2FDAA-970B-4BD0-9CE1-4DD499C666F7}" presName="Name13" presStyleLbl="parChTrans1D2" presStyleIdx="5" presStyleCnt="6"/>
      <dgm:spPr/>
      <dgm:t>
        <a:bodyPr/>
        <a:lstStyle/>
        <a:p>
          <a:endParaRPr lang="zh-CN" altLang="en-US"/>
        </a:p>
      </dgm:t>
    </dgm:pt>
    <dgm:pt modelId="{2747B9FB-319E-4006-A500-0E79D539374F}" type="pres">
      <dgm:prSet presAssocID="{796DC1B7-9303-4BF9-ADBA-2F3A2A3FBE6B}" presName="childText" presStyleLbl="bgAcc1" presStyleIdx="5" presStyleCnt="6" custScaleX="378194" custLinFactNeighborX="13673">
        <dgm:presLayoutVars>
          <dgm:bulletEnabled val="1"/>
        </dgm:presLayoutVars>
      </dgm:prSet>
      <dgm:spPr/>
      <dgm:t>
        <a:bodyPr/>
        <a:lstStyle/>
        <a:p>
          <a:endParaRPr lang="zh-CN" altLang="en-US"/>
        </a:p>
      </dgm:t>
    </dgm:pt>
  </dgm:ptLst>
  <dgm:cxnLst>
    <dgm:cxn modelId="{561A719E-D6CC-459B-9EF3-F609B63F1D4E}" type="presOf" srcId="{DD4BC036-F4FD-462C-907D-B7F6B229CCE6}" destId="{D4FAB220-39C0-4BB8-B879-AEB1A16B7CDC}" srcOrd="0" destOrd="0" presId="urn:microsoft.com/office/officeart/2005/8/layout/hierarchy3"/>
    <dgm:cxn modelId="{429E032C-5CA4-4CE2-ABDA-A9D54787265E}" type="presOf" srcId="{50644C00-718E-45C3-8ABB-FFE825DC5B7F}" destId="{5F5FD024-96B9-4927-9522-4793C366CCDF}" srcOrd="0" destOrd="0" presId="urn:microsoft.com/office/officeart/2005/8/layout/hierarchy3"/>
    <dgm:cxn modelId="{E51745E3-753D-4294-9A56-14DE5D0AF141}" type="presOf" srcId="{21295D08-392E-4BE1-9B14-3F97120CA18B}" destId="{9164C2E8-A8A5-4BDA-B5B7-3599D5C7C4A2}"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98920D84-2D94-4AB0-A8BA-616CE05A6683}" srcId="{4994F04D-6077-4FB2-937D-03324B9DAB34}" destId="{FDE9353F-F89B-4F97-ADC5-22417B99EEF5}" srcOrd="1" destOrd="0" parTransId="{B2C123C1-4D4A-4AFA-AAC7-499F5F557CA3}" sibTransId="{F5F63407-A2E4-4341-BE61-AC23ED700CB0}"/>
    <dgm:cxn modelId="{C3F2CC92-97D8-4C8F-BAE2-1F1ECD649BD4}" type="presOf" srcId="{85ACDDF9-B7B9-4AE3-AEFD-342A1ED3FDD3}" destId="{8271D559-F991-45A8-861F-E02D43E73A7A}" srcOrd="0" destOrd="0" presId="urn:microsoft.com/office/officeart/2005/8/layout/hierarchy3"/>
    <dgm:cxn modelId="{8CECFFAC-0125-483E-B460-F62B0965C1A0}" type="presOf" srcId="{51AD83D2-E860-474C-AB22-849ADFDF4DBE}" destId="{D504C716-6CF6-4108-8639-E75778C37519}" srcOrd="0"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11C7D167-428D-489B-81C5-0A60BAB5E04E}" type="presOf" srcId="{4994F04D-6077-4FB2-937D-03324B9DAB34}" destId="{220E4BB7-E5A6-4374-B95C-9515D05C4860}" srcOrd="0" destOrd="0" presId="urn:microsoft.com/office/officeart/2005/8/layout/hierarchy3"/>
    <dgm:cxn modelId="{B342A0AB-0F65-4C75-907F-2694EA5299EC}" srcId="{FDE9353F-F89B-4F97-ADC5-22417B99EEF5}" destId="{D4E06A52-91F5-4177-AA54-D298036A0598}" srcOrd="0" destOrd="0" parTransId="{730A02EE-39C4-4F26-9573-658C50E91867}" sibTransId="{8E8D6502-6A43-42CC-86CF-1ACBA7051209}"/>
    <dgm:cxn modelId="{0B5C2F94-404E-47DB-B678-7B4A9D8702F3}" type="presOf" srcId="{0DA5C5DE-6D17-4EDE-B920-CE5FB3D41ABA}" destId="{804607B6-F4FB-4B08-9326-1AA34A273A5D}" srcOrd="1" destOrd="0" presId="urn:microsoft.com/office/officeart/2005/8/layout/hierarchy3"/>
    <dgm:cxn modelId="{4C25B78B-B570-4056-98CA-440F138F90E1}" srcId="{0DA5C5DE-6D17-4EDE-B920-CE5FB3D41ABA}" destId="{5E148EBF-2EB5-487C-A84A-08998CD76BB7}" srcOrd="2" destOrd="0" parTransId="{21295D08-392E-4BE1-9B14-3F97120CA18B}" sibTransId="{76AFDFB6-ED54-46D5-B15F-407D349B5792}"/>
    <dgm:cxn modelId="{6D5D1C6F-7B2D-4E31-A697-53DA47EE9776}" type="presOf" srcId="{0DA5C5DE-6D17-4EDE-B920-CE5FB3D41ABA}" destId="{880F44A1-54FE-446F-9390-56E51903722C}"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6E76387C-082B-4C1A-BAF0-5C6D342ECFFE}" type="presOf" srcId="{796DC1B7-9303-4BF9-ADBA-2F3A2A3FBE6B}" destId="{2747B9FB-319E-4006-A500-0E79D539374F}" srcOrd="0" destOrd="0" presId="urn:microsoft.com/office/officeart/2005/8/layout/hierarchy3"/>
    <dgm:cxn modelId="{2F98EDE6-9660-47D6-AABF-203EC4E4D722}" type="presOf" srcId="{1621BA61-E464-4E81-97EC-EDA49E7881F8}" destId="{B24467C9-0F5C-4007-8028-B7B163F30ADF}" srcOrd="0" destOrd="0" presId="urn:microsoft.com/office/officeart/2005/8/layout/hierarchy3"/>
    <dgm:cxn modelId="{3F2313E1-88F4-4D75-80DD-D53E7FA40098}" srcId="{4994F04D-6077-4FB2-937D-03324B9DAB34}" destId="{0DA5C5DE-6D17-4EDE-B920-CE5FB3D41ABA}" srcOrd="0" destOrd="0" parTransId="{28418661-558A-435A-8A4F-56BB2E6D2A79}" sibTransId="{3B7799A1-52B3-4216-A827-D62622C7BECB}"/>
    <dgm:cxn modelId="{B431FE79-1E9F-4A89-B761-7DCF3F7BBA25}" type="presOf" srcId="{5E148EBF-2EB5-487C-A84A-08998CD76BB7}" destId="{08A735DB-4E1F-4605-8178-66A449AC1BB2}" srcOrd="0" destOrd="0" presId="urn:microsoft.com/office/officeart/2005/8/layout/hierarchy3"/>
    <dgm:cxn modelId="{30A3C7D7-737E-45E4-B2EB-EA198C32BC2B}" srcId="{0DA5C5DE-6D17-4EDE-B920-CE5FB3D41ABA}" destId="{1621BA61-E464-4E81-97EC-EDA49E7881F8}" srcOrd="1" destOrd="0" parTransId="{51AD83D2-E860-474C-AB22-849ADFDF4DBE}" sibTransId="{2E1B2228-FB84-45C7-9335-000068211608}"/>
    <dgm:cxn modelId="{EEB84225-CB6C-4BAC-B1AF-19A26231A51D}" srcId="{FDE9353F-F89B-4F97-ADC5-22417B99EEF5}" destId="{796DC1B7-9303-4BF9-ADBA-2F3A2A3FBE6B}" srcOrd="2" destOrd="0" parTransId="{81F2FDAA-970B-4BD0-9CE1-4DD499C666F7}" sibTransId="{5EDF14EE-9165-40CE-AECD-1659094E2CA3}"/>
    <dgm:cxn modelId="{3FBBBCB0-EDA8-41DA-B8BD-9E1C22727D88}" type="presOf" srcId="{730A02EE-39C4-4F26-9573-658C50E91867}" destId="{D73DB642-839F-46E4-BEFB-357122DA8B2A}" srcOrd="0" destOrd="0" presId="urn:microsoft.com/office/officeart/2005/8/layout/hierarchy3"/>
    <dgm:cxn modelId="{EFA62D59-6CC5-4E3F-AEA4-3141D3C610F5}" type="presOf" srcId="{FDE9353F-F89B-4F97-ADC5-22417B99EEF5}" destId="{CF6D9EBE-6D4F-45DB-B63C-66E318350665}" srcOrd="0" destOrd="0" presId="urn:microsoft.com/office/officeart/2005/8/layout/hierarchy3"/>
    <dgm:cxn modelId="{CEF6D1FE-8B92-487F-B25D-97D16645420C}" type="presOf" srcId="{FDE9353F-F89B-4F97-ADC5-22417B99EEF5}" destId="{FFFA6021-95BD-4804-A726-42B6E8065B83}" srcOrd="1"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E2F31064-17B6-4A9F-90F0-643AB7AC015D}" srcId="{0DA5C5DE-6D17-4EDE-B920-CE5FB3D41ABA}" destId="{85ACDDF9-B7B9-4AE3-AEFD-342A1ED3FDD3}" srcOrd="0" destOrd="0" parTransId="{50644C00-718E-45C3-8ABB-FFE825DC5B7F}" sibTransId="{EE9E075A-BD56-47AA-9D15-0D4E098D577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type="par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type="sib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latin typeface="微软雅黑" panose="020B0503020204020204" pitchFamily="34" charset="-122"/>
            <a:ea typeface="微软雅黑" panose="020B0503020204020204" pitchFamily="34" charset="-122"/>
          </a:endParaRPr>
        </a:p>
      </dgm:t>
    </dgm:pt>
    <dgm:pt modelId="{EBF2A6B2-0661-4DBE-913D-0227603495AA}" type="par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type="sib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type="par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type="sib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实现信息共享、软件共享、硬件共享。</a:t>
          </a:r>
          <a:endParaRPr lang="zh-CN" altLang="en-US" sz="1800" b="1" dirty="0">
            <a:latin typeface="微软雅黑" panose="020B0503020204020204" pitchFamily="34" charset="-122"/>
            <a:ea typeface="微软雅黑" panose="020B0503020204020204" pitchFamily="34" charset="-122"/>
          </a:endParaRPr>
        </a:p>
      </dgm:t>
    </dgm:pt>
    <dgm:pt modelId="{6C1F0FEC-D5F1-4174-B614-D79A36DF9E9B}" type="par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type="sib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latin typeface="微软雅黑" panose="020B0503020204020204" pitchFamily="34" charset="-122"/>
            <a:ea typeface="微软雅黑" panose="020B0503020204020204" pitchFamily="34" charset="-122"/>
          </a:endParaRPr>
        </a:p>
      </dgm:t>
    </dgm:pt>
    <dgm:pt modelId="{C64E1EEC-F427-4C8F-BCD9-F788F0943A45}" type="parTrans" cxnId="{94E1CE82-AB38-452B-A0B7-83602DCACEF3}">
      <dgm:prSet/>
      <dgm:spPr/>
      <dgm:t>
        <a:bodyPr/>
        <a:lstStyle/>
        <a:p>
          <a:endParaRPr lang="zh-CN" altLang="en-US"/>
        </a:p>
      </dgm:t>
    </dgm:pt>
    <dgm:pt modelId="{823D93EC-06D1-4A6C-879B-5AAD651B9263}" type="sibTrans" cxnId="{94E1CE82-AB38-452B-A0B7-83602DCACEF3}">
      <dgm:prSet/>
      <dgm:spPr/>
      <dgm:t>
        <a:bodyPr/>
        <a:lstStyle/>
        <a:p>
          <a:endParaRPr lang="zh-CN" altLang="en-US"/>
        </a:p>
      </dgm:t>
    </dgm:pt>
    <dgm:pt modelId="{F4E096E7-E309-449C-AF8B-5A296EA906C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dirty="0">
            <a:latin typeface="微软雅黑" panose="020B0503020204020204" pitchFamily="34" charset="-122"/>
            <a:ea typeface="微软雅黑" panose="020B0503020204020204" pitchFamily="34" charset="-122"/>
          </a:endParaRPr>
        </a:p>
      </dgm:t>
    </dgm:pt>
    <dgm:pt modelId="{F3688306-D560-4457-964B-726C46443E2A}" type="parTrans" cxnId="{F7028CFA-D2C4-48EE-A8D2-426AA23C67E0}">
      <dgm:prSet/>
      <dgm:spPr/>
      <dgm:t>
        <a:bodyPr/>
        <a:lstStyle/>
        <a:p>
          <a:endParaRPr lang="zh-CN" altLang="en-US"/>
        </a:p>
      </dgm:t>
    </dgm:pt>
    <dgm:pt modelId="{E885EA05-1FFE-47D4-8502-58320F8AE3F5}" type="sibTrans" cxnId="{F7028CFA-D2C4-48EE-A8D2-426AA23C67E0}">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t>
        <a:bodyPr/>
        <a:lstStyle/>
        <a:p>
          <a:endParaRPr lang="zh-CN" altLang="en-US"/>
        </a:p>
      </dgm:t>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t>
        <a:bodyPr/>
        <a:lstStyle/>
        <a:p>
          <a:endParaRPr lang="zh-CN" altLang="en-US"/>
        </a:p>
      </dgm:t>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t>
        <a:bodyPr/>
        <a:lstStyle/>
        <a:p>
          <a:endParaRPr lang="zh-CN" altLang="en-US"/>
        </a:p>
      </dgm:t>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t>
        <a:bodyPr/>
        <a:lstStyle/>
        <a:p>
          <a:endParaRPr lang="zh-CN" altLang="en-US"/>
        </a:p>
      </dgm:t>
    </dgm:pt>
    <dgm:pt modelId="{91A65E31-AD27-4BEE-B472-DF1900C7D724}" type="pres">
      <dgm:prSet presAssocID="{9860C934-C87D-4759-BB10-48F1A13CE6F3}" presName="desTx" presStyleLbl="alignAccFollowNode1" presStyleIdx="1" presStyleCnt="2">
        <dgm:presLayoutVars>
          <dgm:bulletEnabled val="1"/>
        </dgm:presLayoutVars>
      </dgm:prSet>
      <dgm:spPr/>
      <dgm:t>
        <a:bodyPr/>
        <a:lstStyle/>
        <a:p>
          <a:endParaRPr lang="zh-CN" altLang="en-US"/>
        </a:p>
      </dgm:t>
    </dgm:pt>
  </dgm:ptLst>
  <dgm:cxnLst>
    <dgm:cxn modelId="{5D47E511-8EAF-4CA7-9BF1-030EA642EC1D}" type="presOf" srcId="{F4E096E7-E309-449C-AF8B-5A296EA906C4}" destId="{95E3CB40-70C8-4251-9371-65AB16983D1B}" srcOrd="0" destOrd="1" presId="urn:microsoft.com/office/officeart/2005/8/layout/hList1"/>
    <dgm:cxn modelId="{8C46819A-E2F2-4A0F-A3AF-3440027A2A2A}" type="presOf" srcId="{81E82A4E-660D-4B89-8E46-F01E998CF234}" destId="{0A0E1915-9D9D-42CA-B042-4CD43E01EB46}" srcOrd="0" destOrd="0" presId="urn:microsoft.com/office/officeart/2005/8/layout/hList1"/>
    <dgm:cxn modelId="{E22AA04A-60C5-4A62-80D3-AA64BFF9CF1D}" type="presOf" srcId="{9860C934-C87D-4759-BB10-48F1A13CE6F3}" destId="{40C4515B-BD55-4381-85FB-4FE091B3440E}" srcOrd="0" destOrd="0" presId="urn:microsoft.com/office/officeart/2005/8/layout/hList1"/>
    <dgm:cxn modelId="{0905F19C-555E-4F3D-AB25-BC9C29CBF871}" type="presOf" srcId="{BCE13BB8-FFE7-434E-AE0E-59033D986A9B}" destId="{95E3CB40-70C8-4251-9371-65AB16983D1B}" srcOrd="0" destOrd="0" presId="urn:microsoft.com/office/officeart/2005/8/layout/hList1"/>
    <dgm:cxn modelId="{708EB6E9-8893-42FA-98DD-900BD9C56952}" type="presOf" srcId="{76A26C33-5F5F-4CB7-8BAA-820B66BCD2DB}" destId="{45BDFC86-5515-4588-9635-7C14A989AA26}" srcOrd="0" destOrd="0" presId="urn:microsoft.com/office/officeart/2005/8/layout/hList1"/>
    <dgm:cxn modelId="{172F9B15-9093-4236-9475-DF368B583798}" type="presOf" srcId="{7812DD04-1C6E-4759-9B88-C1D91F702372}" destId="{91A65E31-AD27-4BEE-B472-DF1900C7D724}" srcOrd="0" destOrd="1"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F7028CFA-D2C4-48EE-A8D2-426AA23C67E0}" srcId="{81E82A4E-660D-4B89-8E46-F01E998CF234}" destId="{F4E096E7-E309-449C-AF8B-5A296EA906C4}" srcOrd="1" destOrd="0" parTransId="{F3688306-D560-4457-964B-726C46443E2A}" sibTransId="{E885EA05-1FFE-47D4-8502-58320F8AE3F5}"/>
    <dgm:cxn modelId="{28EB9285-5BD9-49B4-8CE4-91F0833DB207}" srcId="{9860C934-C87D-4759-BB10-48F1A13CE6F3}" destId="{459189D0-CB3B-44AF-8603-D9ADA4D9B399}" srcOrd="0" destOrd="0" parTransId="{6C1F0FEC-D5F1-4174-B614-D79A36DF9E9B}" sibTransId="{6272F926-6A57-4FF6-BCD5-C51A88F0EE57}"/>
    <dgm:cxn modelId="{440006A0-5D17-4B31-B22C-81E686270947}" type="presOf" srcId="{459189D0-CB3B-44AF-8603-D9ADA4D9B399}" destId="{91A65E31-AD27-4BEE-B472-DF1900C7D724}"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A93EE387-4E0F-4305-B5A1-F639C498EF18}" srcId="{76A26C33-5F5F-4CB7-8BAA-820B66BCD2DB}" destId="{81E82A4E-660D-4B89-8E46-F01E998CF234}" srcOrd="0" destOrd="0" parTransId="{FE2F3B17-9569-409B-AFBD-15576FC7E7D5}" sibTransId="{3B9E722D-236B-45A9-B93C-C6BEF2201190}"/>
    <dgm:cxn modelId="{698B3F6A-02D3-4DBF-A2E1-9AF6E6954E21}" srcId="{81E82A4E-660D-4B89-8E46-F01E998CF234}" destId="{BCE13BB8-FFE7-434E-AE0E-59033D986A9B}" srcOrd="0" destOrd="0" parTransId="{EBF2A6B2-0661-4DBE-913D-0227603495AA}" sibTransId="{4B40577D-3A60-4734-9913-A35A2EB847DB}"/>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gm:t>
    </dgm:pt>
    <dgm:pt modelId="{B00600B9-142A-48E4-AC4D-F087585498F0}" type="par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type="sib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gm:t>
    </dgm:pt>
    <dgm:pt modelId="{E3590D31-6E72-444F-9C49-1AE7EFE87DD0}" type="parTrans" cxnId="{43629A51-9669-4227-8CF2-06728FED7FB2}">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type="sibTrans" cxnId="{43629A51-9669-4227-8CF2-06728FED7FB2}">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gm:t>
    </dgm:pt>
    <dgm:pt modelId="{BC8AED9C-6DB9-4718-BE03-2F8A9BAA1F72}" type="parTrans" cxnId="{AC754295-F863-4119-AC31-2B2660E39C1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type="sibTrans" cxnId="{AC754295-F863-4119-AC31-2B2660E39C1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gm:t>
    </dgm:pt>
    <dgm:pt modelId="{CF87773F-924A-4605-8570-035144C0F902}" type="parTrans" cxnId="{62D81B6B-A473-4711-8060-E2F235DB436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type="sibTrans" cxnId="{62D81B6B-A473-4711-8060-E2F235DB436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gm:t>
    </dgm:pt>
    <dgm:pt modelId="{C35CA62F-8556-4DFD-8EC7-5CCA241BB612}" type="parTrans" cxnId="{534309C7-E5FF-4B2D-B8CF-45366536B25D}">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type="sibTrans" cxnId="{534309C7-E5FF-4B2D-B8CF-45366536B25D}">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gm:t>
    </dgm:pt>
    <dgm:pt modelId="{FF507EB2-A21E-44CB-A397-7737883929F5}" type="parTrans" cxnId="{3131B5D7-C9F2-49E1-8EFF-59076BE387DD}">
      <dgm:prSet/>
      <dgm:spPr/>
      <dgm:t>
        <a:bodyPr/>
        <a:lstStyle/>
        <a:p>
          <a:endParaRPr lang="zh-CN" altLang="en-US" sz="1600"/>
        </a:p>
      </dgm:t>
    </dgm:pt>
    <dgm:pt modelId="{1069866B-901E-41AA-B611-96F392C306C9}" type="sibTrans" cxnId="{3131B5D7-C9F2-49E1-8EFF-59076BE387DD}">
      <dgm:prSet/>
      <dgm:spPr/>
      <dgm:t>
        <a:bodyPr/>
        <a:lstStyle/>
        <a:p>
          <a:endParaRPr lang="zh-CN" altLang="en-US" sz="1600"/>
        </a:p>
      </dgm:t>
    </dgm:pt>
    <dgm:pt modelId="{FAF2ACAA-EABC-4881-8EA7-397CDC13C55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gm:t>
    </dgm:pt>
    <dgm:pt modelId="{770E56DF-8F01-4967-83BA-12AEB9AE298C}" type="parTrans" cxnId="{DECB6BFE-C1AB-49B3-BF33-97FF73C68B80}">
      <dgm:prSet/>
      <dgm:spPr/>
      <dgm:t>
        <a:bodyPr/>
        <a:lstStyle/>
        <a:p>
          <a:endParaRPr lang="zh-CN" altLang="en-US" sz="1600"/>
        </a:p>
      </dgm:t>
    </dgm:pt>
    <dgm:pt modelId="{43BF5A98-9984-4620-885D-10BE9C053A43}" type="sibTrans" cxnId="{DECB6BFE-C1AB-49B3-BF33-97FF73C68B80}">
      <dgm:prSet/>
      <dgm:spPr/>
      <dgm:t>
        <a:bodyPr/>
        <a:lstStyle/>
        <a:p>
          <a:endParaRPr lang="zh-CN" altLang="en-US" sz="1600"/>
        </a:p>
      </dgm:t>
    </dgm:pt>
    <dgm:pt modelId="{26C274A2-A132-40CB-BA50-1DFD2114DDE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gm:t>
    </dgm:pt>
    <dgm:pt modelId="{18C167E5-9951-4075-9E11-75A610F80C55}" type="parTrans" cxnId="{2880779E-5D58-42D8-A4C9-2F8A8FE197F5}">
      <dgm:prSet/>
      <dgm:spPr/>
      <dgm:t>
        <a:bodyPr/>
        <a:lstStyle/>
        <a:p>
          <a:endParaRPr lang="zh-CN" altLang="en-US" sz="1600"/>
        </a:p>
      </dgm:t>
    </dgm:pt>
    <dgm:pt modelId="{969F8E18-0BF9-4FAE-83D0-6A6701ECCF82}" type="sibTrans" cxnId="{2880779E-5D58-42D8-A4C9-2F8A8FE197F5}">
      <dgm:prSet/>
      <dgm:spPr/>
      <dgm:t>
        <a:bodyPr/>
        <a:lstStyle/>
        <a:p>
          <a:endParaRPr lang="zh-CN" altLang="en-US" sz="1600"/>
        </a:p>
      </dgm:t>
    </dgm:pt>
    <dgm:pt modelId="{3F2C0775-94F4-47A1-AF4B-909B1853529B}">
      <dgm:prSet custT="1"/>
      <dgm:spPr/>
      <dgm:t>
        <a:bodyPr/>
        <a:lstStyle/>
        <a:p>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type="parTrans" cxnId="{44087A00-B1E0-4E66-BD03-92CCC0E2E57A}">
      <dgm:prSet/>
      <dgm:spPr/>
      <dgm:t>
        <a:bodyPr/>
        <a:lstStyle/>
        <a:p>
          <a:endParaRPr lang="zh-CN" altLang="en-US" sz="1600"/>
        </a:p>
      </dgm:t>
    </dgm:pt>
    <dgm:pt modelId="{97A5A0B2-98A0-41A2-94D6-5ACC569526A9}" type="sibTrans" cxnId="{44087A00-B1E0-4E66-BD03-92CCC0E2E57A}">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t>
        <a:bodyPr/>
        <a:lstStyle/>
        <a:p>
          <a:endParaRPr lang="zh-CN" altLang="en-US"/>
        </a:p>
      </dgm:t>
    </dgm:pt>
    <dgm:pt modelId="{B56D683E-7C9C-4207-B0C8-0781DA70F281}" type="pres">
      <dgm:prSet presAssocID="{E5E05827-7C5E-4011-BB54-A9825C894BC2}" presName="radial" presStyleCnt="0">
        <dgm:presLayoutVars>
          <dgm:animLvl val="ctr"/>
        </dgm:presLayoutVars>
      </dgm:prSet>
      <dgm:spPr/>
      <dgm:t>
        <a:bodyPr/>
        <a:lstStyle/>
        <a:p>
          <a:endParaRPr lang="zh-CN" altLang="en-US"/>
        </a:p>
      </dgm:t>
    </dgm:pt>
    <dgm:pt modelId="{697450F4-F441-4296-8335-01351F8E1B2B}" type="pres">
      <dgm:prSet presAssocID="{A76D0BFA-BC15-45DD-BEFB-67BB802BC730}" presName="centerShape" presStyleLbl="vennNode1" presStyleIdx="0" presStyleCnt="9"/>
      <dgm:spPr/>
      <dgm:t>
        <a:bodyPr/>
        <a:lstStyle/>
        <a:p>
          <a:endParaRPr lang="zh-CN" altLang="en-US"/>
        </a:p>
      </dgm:t>
    </dgm:pt>
    <dgm:pt modelId="{CE8AFE2D-2AC2-45F0-88B8-B2568168C3FF}" type="pres">
      <dgm:prSet presAssocID="{B18C9164-AF3E-4958-908B-D7485AFCEBF8}" presName="node" presStyleLbl="vennNode1" presStyleIdx="1" presStyleCnt="9">
        <dgm:presLayoutVars>
          <dgm:bulletEnabled val="1"/>
        </dgm:presLayoutVars>
      </dgm:prSet>
      <dgm:spPr/>
      <dgm:t>
        <a:bodyPr/>
        <a:lstStyle/>
        <a:p>
          <a:endParaRPr lang="zh-CN" altLang="en-US"/>
        </a:p>
      </dgm:t>
    </dgm:pt>
    <dgm:pt modelId="{670A9751-EDA7-44BE-84F6-DA052AFC6D1C}" type="pres">
      <dgm:prSet presAssocID="{289F969B-460A-4D7B-AFBB-F45D1D8FC7AC}" presName="node" presStyleLbl="vennNode1" presStyleIdx="2" presStyleCnt="9">
        <dgm:presLayoutVars>
          <dgm:bulletEnabled val="1"/>
        </dgm:presLayoutVars>
      </dgm:prSet>
      <dgm:spPr/>
      <dgm:t>
        <a:bodyPr/>
        <a:lstStyle/>
        <a:p>
          <a:endParaRPr lang="zh-CN" altLang="en-US"/>
        </a:p>
      </dgm:t>
    </dgm:pt>
    <dgm:pt modelId="{242A4B1B-E8FC-49C8-BFF1-60EED0B2A276}" type="pres">
      <dgm:prSet presAssocID="{CBF6F5B7-7C58-4F3A-88BB-5CBC69534539}" presName="node" presStyleLbl="vennNode1" presStyleIdx="3" presStyleCnt="9">
        <dgm:presLayoutVars>
          <dgm:bulletEnabled val="1"/>
        </dgm:presLayoutVars>
      </dgm:prSet>
      <dgm:spPr/>
      <dgm:t>
        <a:bodyPr/>
        <a:lstStyle/>
        <a:p>
          <a:endParaRPr lang="zh-CN" altLang="en-US"/>
        </a:p>
      </dgm:t>
    </dgm:pt>
    <dgm:pt modelId="{C0A173BA-2876-4F61-AAD1-FA50AD3DFDD0}" type="pres">
      <dgm:prSet presAssocID="{55AF6D72-8B6B-4080-8E8C-D4F56863B69E}" presName="node" presStyleLbl="vennNode1" presStyleIdx="4" presStyleCnt="9">
        <dgm:presLayoutVars>
          <dgm:bulletEnabled val="1"/>
        </dgm:presLayoutVars>
      </dgm:prSet>
      <dgm:spPr/>
      <dgm:t>
        <a:bodyPr/>
        <a:lstStyle/>
        <a:p>
          <a:endParaRPr lang="zh-CN" altLang="en-US"/>
        </a:p>
      </dgm:t>
    </dgm:pt>
    <dgm:pt modelId="{D951B7E8-AF72-41D8-8F8D-E56CFF2EB951}" type="pres">
      <dgm:prSet presAssocID="{FAF2ACAA-EABC-4881-8EA7-397CDC13C55C}" presName="node" presStyleLbl="vennNode1" presStyleIdx="5" presStyleCnt="9">
        <dgm:presLayoutVars>
          <dgm:bulletEnabled val="1"/>
        </dgm:presLayoutVars>
      </dgm:prSet>
      <dgm:spPr/>
      <dgm:t>
        <a:bodyPr/>
        <a:lstStyle/>
        <a:p>
          <a:endParaRPr lang="zh-CN" altLang="en-US"/>
        </a:p>
      </dgm:t>
    </dgm:pt>
    <dgm:pt modelId="{2343D8A9-7AEC-4D40-8773-498EA64A78FE}" type="pres">
      <dgm:prSet presAssocID="{26C274A2-A132-40CB-BA50-1DFD2114DDE8}" presName="node" presStyleLbl="vennNode1" presStyleIdx="6" presStyleCnt="9">
        <dgm:presLayoutVars>
          <dgm:bulletEnabled val="1"/>
        </dgm:presLayoutVars>
      </dgm:prSet>
      <dgm:spPr/>
      <dgm:t>
        <a:bodyPr/>
        <a:lstStyle/>
        <a:p>
          <a:endParaRPr lang="zh-CN" altLang="en-US"/>
        </a:p>
      </dgm:t>
    </dgm:pt>
    <dgm:pt modelId="{4B8ABBE8-E9C9-4F6B-9525-8C9A18414CDE}" type="pres">
      <dgm:prSet presAssocID="{3F2C0775-94F4-47A1-AF4B-909B1853529B}" presName="node" presStyleLbl="vennNode1" presStyleIdx="7" presStyleCnt="9">
        <dgm:presLayoutVars>
          <dgm:bulletEnabled val="1"/>
        </dgm:presLayoutVars>
      </dgm:prSet>
      <dgm:spPr/>
      <dgm:t>
        <a:bodyPr/>
        <a:lstStyle/>
        <a:p>
          <a:endParaRPr lang="zh-CN" altLang="en-US"/>
        </a:p>
      </dgm:t>
    </dgm:pt>
    <dgm:pt modelId="{C13D16A4-6F51-437B-A7BA-09AB4609C68B}" type="pres">
      <dgm:prSet presAssocID="{6B298439-DC98-423F-B078-E8F5941082E6}" presName="node" presStyleLbl="vennNode1" presStyleIdx="8" presStyleCnt="9">
        <dgm:presLayoutVars>
          <dgm:bulletEnabled val="1"/>
        </dgm:presLayoutVars>
      </dgm:prSet>
      <dgm:spPr/>
      <dgm:t>
        <a:bodyPr/>
        <a:lstStyle/>
        <a:p>
          <a:endParaRPr lang="zh-CN" altLang="en-US"/>
        </a:p>
      </dgm:t>
    </dgm:pt>
  </dgm:ptLst>
  <dgm:cxnLst>
    <dgm:cxn modelId="{534309C7-E5FF-4B2D-B8CF-45366536B25D}" srcId="{A76D0BFA-BC15-45DD-BEFB-67BB802BC730}" destId="{55AF6D72-8B6B-4080-8E8C-D4F56863B69E}" srcOrd="3" destOrd="0" parTransId="{C35CA62F-8556-4DFD-8EC7-5CCA241BB612}" sibTransId="{491DA168-3F2F-44B5-A64C-4106C44D9531}"/>
    <dgm:cxn modelId="{3131B5D7-C9F2-49E1-8EFF-59076BE387DD}" srcId="{A76D0BFA-BC15-45DD-BEFB-67BB802BC730}" destId="{6B298439-DC98-423F-B078-E8F5941082E6}" srcOrd="7" destOrd="0" parTransId="{FF507EB2-A21E-44CB-A397-7737883929F5}" sibTransId="{1069866B-901E-41AA-B611-96F392C306C9}"/>
    <dgm:cxn modelId="{62D81B6B-A473-4711-8060-E2F235DB436A}" srcId="{A76D0BFA-BC15-45DD-BEFB-67BB802BC730}" destId="{CBF6F5B7-7C58-4F3A-88BB-5CBC69534539}" srcOrd="2" destOrd="0" parTransId="{CF87773F-924A-4605-8570-035144C0F902}" sibTransId="{6D1C614E-67DC-4BB9-BD87-711365F29683}"/>
    <dgm:cxn modelId="{960F42CD-A079-47D0-A3DB-DFB4595FF8F4}" type="presOf" srcId="{CBF6F5B7-7C58-4F3A-88BB-5CBC69534539}" destId="{242A4B1B-E8FC-49C8-BFF1-60EED0B2A276}" srcOrd="0" destOrd="0" presId="urn:microsoft.com/office/officeart/2005/8/layout/radial3"/>
    <dgm:cxn modelId="{E1145A10-C3F5-4120-9951-ED8E95DF626C}" type="presOf" srcId="{6B298439-DC98-423F-B078-E8F5941082E6}" destId="{C13D16A4-6F51-437B-A7BA-09AB4609C68B}"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41D3E594-5567-4F8A-ADC0-6231A9A4BF12}" type="presOf" srcId="{26C274A2-A132-40CB-BA50-1DFD2114DDE8}" destId="{2343D8A9-7AEC-4D40-8773-498EA64A78FE}" srcOrd="0" destOrd="0" presId="urn:microsoft.com/office/officeart/2005/8/layout/radial3"/>
    <dgm:cxn modelId="{671CAE00-FF67-446A-B055-58534C0F19A8}" type="presOf" srcId="{B18C9164-AF3E-4958-908B-D7485AFCEBF8}" destId="{CE8AFE2D-2AC2-45F0-88B8-B2568168C3FF}" srcOrd="0" destOrd="0" presId="urn:microsoft.com/office/officeart/2005/8/layout/radial3"/>
    <dgm:cxn modelId="{9A2D7B6E-102A-4276-9A10-DB1F7EAB1F95}" type="presOf" srcId="{E5E05827-7C5E-4011-BB54-A9825C894BC2}" destId="{2283875D-64D0-4EF8-BA5E-3A01B2889C9A}"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44087A00-B1E0-4E66-BD03-92CCC0E2E57A}" srcId="{A76D0BFA-BC15-45DD-BEFB-67BB802BC730}" destId="{3F2C0775-94F4-47A1-AF4B-909B1853529B}" srcOrd="6" destOrd="0" parTransId="{A38B1822-9787-44D1-BD3C-ACBAACBABD01}" sibTransId="{97A5A0B2-98A0-41A2-94D6-5ACC569526A9}"/>
    <dgm:cxn modelId="{FE3E4F19-BD5A-4BF1-9C7C-1F6EBA21FDB2}" type="presOf" srcId="{55AF6D72-8B6B-4080-8E8C-D4F56863B69E}" destId="{C0A173BA-2876-4F61-AAD1-FA50AD3DFDD0}" srcOrd="0" destOrd="0" presId="urn:microsoft.com/office/officeart/2005/8/layout/radial3"/>
    <dgm:cxn modelId="{DECB6BFE-C1AB-49B3-BF33-97FF73C68B80}" srcId="{A76D0BFA-BC15-45DD-BEFB-67BB802BC730}" destId="{FAF2ACAA-EABC-4881-8EA7-397CDC13C55C}" srcOrd="4" destOrd="0" parTransId="{770E56DF-8F01-4967-83BA-12AEB9AE298C}" sibTransId="{43BF5A98-9984-4620-885D-10BE9C053A43}"/>
    <dgm:cxn modelId="{B37E0EFB-4E40-4FEE-8B05-4AE2EB6D24A8}" type="presOf" srcId="{FAF2ACAA-EABC-4881-8EA7-397CDC13C55C}" destId="{D951B7E8-AF72-41D8-8F8D-E56CFF2EB951}" srcOrd="0" destOrd="0" presId="urn:microsoft.com/office/officeart/2005/8/layout/radial3"/>
    <dgm:cxn modelId="{2880779E-5D58-42D8-A4C9-2F8A8FE197F5}" srcId="{A76D0BFA-BC15-45DD-BEFB-67BB802BC730}" destId="{26C274A2-A132-40CB-BA50-1DFD2114DDE8}" srcOrd="5" destOrd="0" parTransId="{18C167E5-9951-4075-9E11-75A610F80C55}" sibTransId="{969F8E18-0BF9-4FAE-83D0-6A6701ECCF82}"/>
    <dgm:cxn modelId="{9CB6F1FF-87D2-406B-ACF5-0ED45A7D7F44}" srcId="{E5E05827-7C5E-4011-BB54-A9825C894BC2}" destId="{A76D0BFA-BC15-45DD-BEFB-67BB802BC730}" srcOrd="0" destOrd="0" parTransId="{B00600B9-142A-48E4-AC4D-F087585498F0}" sibTransId="{1A64C42D-73C0-4271-8028-E940B4F42241}"/>
    <dgm:cxn modelId="{34C7A264-38DC-418F-BC6E-C3B4A95B5E47}" type="presOf" srcId="{A76D0BFA-BC15-45DD-BEFB-67BB802BC730}" destId="{697450F4-F441-4296-8335-01351F8E1B2B}" srcOrd="0" destOrd="0" presId="urn:microsoft.com/office/officeart/2005/8/layout/radial3"/>
    <dgm:cxn modelId="{ED9447EC-C4D5-4F03-BF67-2F0986A3EEB3}" type="presOf" srcId="{3F2C0775-94F4-47A1-AF4B-909B1853529B}" destId="{4B8ABBE8-E9C9-4F6B-9525-8C9A18414CDE}"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F63FFB52-3939-4213-9316-F1327036C529}" type="par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type="sib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940EF993-6126-4520-B05A-6D4B241C30CB}" type="par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type="sib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E99CA429-E7B4-4EB5-8DDD-E6592C4B95C3}" type="par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type="sib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A55A792-AF04-4098-B181-C38BF0226235}" type="parTrans" cxnId="{B05209F2-E2B6-415B-AAC7-5128F62E2C8E}">
      <dgm:prSet/>
      <dgm:spPr/>
      <dgm:t>
        <a:bodyPr/>
        <a:lstStyle/>
        <a:p>
          <a:pPr algn="l"/>
          <a:endParaRPr lang="zh-CN" altLang="en-US" sz="1600" b="1">
            <a:solidFill>
              <a:schemeClr val="tx1"/>
            </a:solidFill>
          </a:endParaRPr>
        </a:p>
      </dgm:t>
    </dgm:pt>
    <dgm:pt modelId="{13D24FEC-663A-4F2E-8991-319EA99DA20B}" type="sibTrans" cxnId="{B05209F2-E2B6-415B-AAC7-5128F62E2C8E}">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18ECF403-4643-451F-AA8F-EAB068A079EE}" type="parTrans" cxnId="{58D8FC51-173E-4B93-9AC0-A73CED98A0F9}">
      <dgm:prSet/>
      <dgm:spPr/>
      <dgm:t>
        <a:bodyPr/>
        <a:lstStyle/>
        <a:p>
          <a:pPr algn="l"/>
          <a:endParaRPr lang="zh-CN" altLang="en-US">
            <a:solidFill>
              <a:schemeClr val="tx1"/>
            </a:solidFill>
          </a:endParaRPr>
        </a:p>
      </dgm:t>
    </dgm:pt>
    <dgm:pt modelId="{E5288AD6-4E26-4FCD-AAA0-B6E8B2F83D76}" type="sibTrans" cxnId="{58D8FC51-173E-4B93-9AC0-A73CED98A0F9}">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F7CF8DB-9D81-41A4-977C-9BE1758196B4}" type="parTrans" cxnId="{EBFD6E5A-7A20-4CF4-9BB9-8C814639A37B}">
      <dgm:prSet/>
      <dgm:spPr/>
      <dgm:t>
        <a:bodyPr/>
        <a:lstStyle/>
        <a:p>
          <a:endParaRPr lang="zh-CN" altLang="en-US">
            <a:solidFill>
              <a:schemeClr val="tx1"/>
            </a:solidFill>
          </a:endParaRPr>
        </a:p>
      </dgm:t>
    </dgm:pt>
    <dgm:pt modelId="{071806DC-3B9D-4BBE-966F-31C19BC1B5BD}" type="sibTrans" cxnId="{EBFD6E5A-7A20-4CF4-9BB9-8C814639A37B}">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type="parTrans" cxnId="{3B416CD1-15BF-4252-98CA-E9EF29FD84C3}">
      <dgm:prSet/>
      <dgm:spPr/>
      <dgm:t>
        <a:bodyPr/>
        <a:lstStyle/>
        <a:p>
          <a:endParaRPr lang="zh-CN" altLang="en-US">
            <a:solidFill>
              <a:schemeClr val="tx1"/>
            </a:solidFill>
          </a:endParaRPr>
        </a:p>
      </dgm:t>
    </dgm:pt>
    <dgm:pt modelId="{83C14E44-8D8D-4FCB-B967-B8ADA78E25B7}" type="sibTrans" cxnId="{3B416CD1-15BF-4252-98CA-E9EF29FD84C3}">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t>
        <a:bodyPr/>
        <a:lstStyle/>
        <a:p>
          <a:endParaRPr lang="zh-CN" altLang="en-US"/>
        </a:p>
      </dgm:t>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t>
        <a:bodyPr/>
        <a:lstStyle/>
        <a:p>
          <a:endParaRPr lang="zh-CN" altLang="en-US"/>
        </a:p>
      </dgm:t>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t>
        <a:bodyPr/>
        <a:lstStyle/>
        <a:p>
          <a:endParaRPr lang="zh-CN" altLang="en-US"/>
        </a:p>
      </dgm:t>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t>
        <a:bodyPr/>
        <a:lstStyle/>
        <a:p>
          <a:endParaRPr lang="zh-CN" altLang="en-US"/>
        </a:p>
      </dgm:t>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t>
        <a:bodyPr/>
        <a:lstStyle/>
        <a:p>
          <a:endParaRPr lang="zh-CN" altLang="en-US"/>
        </a:p>
      </dgm:t>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t>
        <a:bodyPr/>
        <a:lstStyle/>
        <a:p>
          <a:endParaRPr lang="zh-CN" altLang="en-US"/>
        </a:p>
      </dgm:t>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t>
        <a:bodyPr/>
        <a:lstStyle/>
        <a:p>
          <a:endParaRPr lang="zh-CN" altLang="en-US"/>
        </a:p>
      </dgm:t>
    </dgm:pt>
  </dgm:ptLst>
  <dgm:cxnLst>
    <dgm:cxn modelId="{6AE5EE6D-F77C-48DC-A10F-EAF1E6A3121C}" type="presOf" srcId="{F2D3D92D-8243-45A0-9045-A4D63E6E7F40}" destId="{DD0567C2-639F-4DB2-8F5D-E4A1F0FA8E3D}"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B05209F2-E2B6-415B-AAC7-5128F62E2C8E}" srcId="{51D1D430-D996-41E4-BA1B-C6A83F36946C}" destId="{39CEBE93-D45D-49EC-B30B-C25BD2F76776}" srcOrd="2" destOrd="0" parTransId="{AA55A792-AF04-4098-B181-C38BF0226235}" sibTransId="{13D24FEC-663A-4F2E-8991-319EA99DA20B}"/>
    <dgm:cxn modelId="{3818B0C2-78AA-4551-9381-4676DEE6C459}" type="presOf" srcId="{56F9FD42-4583-4A28-8C5F-0BD3A1160431}" destId="{C7B6737C-F129-4379-AF97-7E098CF82549}"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F2294D84-630C-47EE-B7EA-88571B5A25B3}" type="presOf" srcId="{39CEBE93-D45D-49EC-B30B-C25BD2F76776}" destId="{32459D94-7759-4D01-B95F-2FAC20F969A3}" srcOrd="0" destOrd="0" presId="urn:microsoft.com/office/officeart/2005/8/layout/vList3#1"/>
    <dgm:cxn modelId="{C030390E-43E1-40B4-8924-ADAF9AF0BDDE}" srcId="{51D1D430-D996-41E4-BA1B-C6A83F36946C}" destId="{56F9FD42-4583-4A28-8C5F-0BD3A1160431}" srcOrd="4" destOrd="0" parTransId="{E99CA429-E7B4-4EB5-8DDD-E6592C4B95C3}" sibTransId="{80B7C9B3-F9FA-414C-9AB1-BC88F070EAB5}"/>
    <dgm:cxn modelId="{8F53B97E-D5C8-45D0-AB49-E9BCA145D685}" type="presOf" srcId="{31271BEB-9A8A-4822-9836-B74D69D06E6E}" destId="{FB7E7170-F4B7-4B0B-9000-4BF0206D9353}" srcOrd="0" destOrd="0" presId="urn:microsoft.com/office/officeart/2005/8/layout/vList3#1"/>
    <dgm:cxn modelId="{D12F5A0E-DA3A-483A-956B-831121C73948}" type="presOf" srcId="{41CEA816-6376-493D-B9E5-598751467D72}" destId="{AB384311-3D9B-45D7-AAED-45272C0B16D1}" srcOrd="0" destOrd="0" presId="urn:microsoft.com/office/officeart/2005/8/layout/vList3#1"/>
    <dgm:cxn modelId="{DAEBBFB6-C82D-4C01-9BF5-DD42C1C4BF17}" srcId="{51D1D430-D996-41E4-BA1B-C6A83F36946C}" destId="{8A4F00E3-F46A-4CBA-82B2-5A10E450DA39}" srcOrd="0" destOrd="0" parTransId="{F63FFB52-3939-4213-9316-F1327036C529}" sibTransId="{D19CD92A-5807-415A-BBC1-E7A8527C6153}"/>
    <dgm:cxn modelId="{B0BFC0C5-8336-4096-96A6-4FBE33FB8539}" type="presOf" srcId="{51D1D430-D996-41E4-BA1B-C6A83F36946C}" destId="{B9B6B670-2E60-4D51-A0B1-71512ED65AD3}" srcOrd="0" destOrd="0" presId="urn:microsoft.com/office/officeart/2005/8/layout/vList3#1"/>
    <dgm:cxn modelId="{4F7F16C6-1413-466C-82E8-3BF2FF8D3234}" type="presOf" srcId="{8A4F00E3-F46A-4CBA-82B2-5A10E450DA39}" destId="{E7634DBF-D9F5-4E0A-9541-5A67CB150864}" srcOrd="0" destOrd="0" presId="urn:microsoft.com/office/officeart/2005/8/layout/vList3#1"/>
    <dgm:cxn modelId="{EBFD6E5A-7A20-4CF4-9BB9-8C814639A37B}" srcId="{51D1D430-D996-41E4-BA1B-C6A83F36946C}" destId="{345A0E49-CE9E-42D8-BBD9-5125A1B2C1A0}" srcOrd="5" destOrd="0" parTransId="{AF7CF8DB-9D81-41A4-977C-9BE1758196B4}" sibTransId="{071806DC-3B9D-4BBE-966F-31C19BC1B5BD}"/>
    <dgm:cxn modelId="{58D8FC51-173E-4B93-9AC0-A73CED98A0F9}" srcId="{51D1D430-D996-41E4-BA1B-C6A83F36946C}" destId="{31271BEB-9A8A-4822-9836-B74D69D06E6E}" srcOrd="3" destOrd="0" parTransId="{18ECF403-4643-451F-AA8F-EAB068A079EE}" sibTransId="{E5288AD6-4E26-4FCD-AAA0-B6E8B2F83D76}"/>
    <dgm:cxn modelId="{3B416CD1-15BF-4252-98CA-E9EF29FD84C3}" srcId="{51D1D430-D996-41E4-BA1B-C6A83F36946C}" destId="{41CEA816-6376-493D-B9E5-598751467D72}" srcOrd="6" destOrd="0" parTransId="{55B9415A-8452-48F8-B878-407D67BB953D}" sibTransId="{83C14E44-8D8D-4FCB-B967-B8ADA78E25B7}"/>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从单个网络 </a:t>
          </a:r>
          <a:r>
            <a:rPr lang="en-US" altLang="en-US" sz="1800" b="1" dirty="0" smtClean="0">
              <a:latin typeface="微软雅黑" panose="020B0503020204020204" pitchFamily="34" charset="-122"/>
              <a:ea typeface="微软雅黑" panose="020B0503020204020204" pitchFamily="34" charset="-122"/>
            </a:rPr>
            <a:t>ARPANET </a:t>
          </a:r>
          <a:r>
            <a:rPr lang="zh-CN" altLang="en-US" sz="1800" b="1" dirty="0" smtClean="0">
              <a:latin typeface="微软雅黑" panose="020B0503020204020204" pitchFamily="34" charset="-122"/>
              <a:ea typeface="微软雅黑" panose="020B0503020204020204" pitchFamily="34" charset="-122"/>
            </a:rPr>
            <a:t>向互联网发展。</a:t>
          </a:r>
        </a:p>
      </dgm:t>
    </dgm:pt>
    <dgm:pt modelId="{8E64C77F-27AA-4FE1-A02F-58BED5B2B53E}" type="par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type="sib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建成了三级结构的互联网 。</a:t>
          </a:r>
        </a:p>
      </dgm:t>
    </dgm:pt>
    <dgm:pt modelId="{2FF9A435-A270-4C54-AB5F-49378E55D42B}" type="par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type="sib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smtClean="0">
              <a:latin typeface="微软雅黑" panose="020B0503020204020204" pitchFamily="34" charset="-122"/>
              <a:ea typeface="微软雅黑" panose="020B0503020204020204" pitchFamily="34" charset="-122"/>
            </a:rPr>
            <a:t>全球范围的多层次</a:t>
          </a:r>
          <a:r>
            <a:rPr lang="en-US" altLang="zh-CN" sz="1800" b="1" dirty="0" smtClean="0">
              <a:latin typeface="微软雅黑" panose="020B0503020204020204" pitchFamily="34" charset="-122"/>
              <a:ea typeface="微软雅黑" panose="020B0503020204020204" pitchFamily="34" charset="-122"/>
            </a:rPr>
            <a:t> ISP </a:t>
          </a:r>
          <a:r>
            <a:rPr lang="zh-CN" altLang="zh-CN" sz="1800" b="1" dirty="0" smtClean="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type="par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type="sib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t>
        <a:bodyPr/>
        <a:lstStyle/>
        <a:p>
          <a:endParaRPr lang="zh-CN" altLang="en-US"/>
        </a:p>
      </dgm:t>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t>
        <a:bodyPr/>
        <a:lstStyle/>
        <a:p>
          <a:endParaRPr lang="zh-CN" altLang="en-US"/>
        </a:p>
      </dgm:t>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t>
        <a:bodyPr/>
        <a:lstStyle/>
        <a:p>
          <a:endParaRPr lang="zh-CN" altLang="en-US"/>
        </a:p>
      </dgm:t>
    </dgm:pt>
  </dgm:ptLst>
  <dgm:cxnLst>
    <dgm:cxn modelId="{0F47369F-75EF-4875-B4B0-2E8C24B17E83}" srcId="{3DE9E8D6-7943-491A-9523-3E98B8E87243}" destId="{29E9B057-D1EF-4B46-A5F0-3833969C6F68}" srcOrd="1" destOrd="0" parTransId="{2FF9A435-A270-4C54-AB5F-49378E55D42B}" sibTransId="{93761B63-477C-4FC3-9819-A534BE583620}"/>
    <dgm:cxn modelId="{0B00275C-889C-414D-BBDA-840FD43B6E5F}" type="presOf" srcId="{7525BF00-3F15-4D22-873A-D01B4ACE4B0B}" destId="{9606A409-0386-4958-AF71-520045418D02}" srcOrd="0" destOrd="0" presId="urn:microsoft.com/office/officeart/2009/3/layout/StepUpProcess"/>
    <dgm:cxn modelId="{9CE56956-FCE7-46CA-BC05-78011787A430}" srcId="{3DE9E8D6-7943-491A-9523-3E98B8E87243}" destId="{461D3777-5F64-44B8-9B83-5B7FD079F6FA}" srcOrd="2" destOrd="0" parTransId="{ABCE62BB-5A59-426D-B801-2B88D7E829BF}" sibTransId="{25B7E9C0-C9A5-41D8-B3CA-03C0EB2E5AF1}"/>
    <dgm:cxn modelId="{E8B0EB37-8D4D-4977-B2B1-DC26A74E9347}" type="presOf" srcId="{3DE9E8D6-7943-491A-9523-3E98B8E87243}" destId="{5B567201-BF31-4630-B798-FFEA490F14AC}" srcOrd="0" destOrd="0" presId="urn:microsoft.com/office/officeart/2009/3/layout/StepUpProcess"/>
    <dgm:cxn modelId="{27F659B2-8BE5-4BDE-B675-088B362B04CA}" type="presOf" srcId="{29E9B057-D1EF-4B46-A5F0-3833969C6F68}" destId="{5DD1E37C-EDC3-41F4-891E-775C4AA49DFB}" srcOrd="0" destOrd="0" presId="urn:microsoft.com/office/officeart/2009/3/layout/StepUpProcess"/>
    <dgm:cxn modelId="{C7815E85-C267-48CA-91E2-39605BCE67C6}" srcId="{3DE9E8D6-7943-491A-9523-3E98B8E87243}" destId="{7525BF00-3F15-4D22-873A-D01B4ACE4B0B}" srcOrd="0" destOrd="0" parTransId="{8E64C77F-27AA-4FE1-A02F-58BED5B2B53E}" sibTransId="{706F6F5A-3DC5-4356-9FF7-49BF329376D0}"/>
    <dgm:cxn modelId="{C112CC49-5DBC-4CD3-9E42-3E8414A4E66F}" type="presOf" srcId="{461D3777-5F64-44B8-9B83-5B7FD079F6FA}" destId="{F0C4A08D-D529-4101-B85D-56E13A637234}"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Client / Server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6A394396-6A48-4F17-8404-6B2104EEDAB0}" type="par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type="sib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Peer to Peer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7FD95283-8E1D-47B9-BD8A-E52B4440FDE3}" type="par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type="sib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gm:t>
    </dgm:pt>
    <dgm:pt modelId="{F415174C-1935-4310-A6E6-FE62B21E5B87}" type="sib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type="par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gm:t>
    </dgm:pt>
    <dgm:pt modelId="{966FE29F-1530-487E-8BF1-E706AA499996}" type="sib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type="par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C/S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5F48F131-5791-4AB7-9B60-6558004A049B}" type="parTrans" cxnId="{C5632FAF-2983-4105-8D68-C4D4F75E308C}">
      <dgm:prSet/>
      <dgm:spPr/>
      <dgm:t>
        <a:bodyPr/>
        <a:lstStyle/>
        <a:p>
          <a:endParaRPr lang="zh-CN" altLang="en-US" sz="1600"/>
        </a:p>
      </dgm:t>
    </dgm:pt>
    <dgm:pt modelId="{37F47257-8A82-4074-AE1E-99FA89BF3F55}" type="sibTrans" cxnId="{C5632FAF-2983-4105-8D68-C4D4F75E308C}">
      <dgm:prSet/>
      <dgm:spPr/>
      <dgm:t>
        <a:bodyPr/>
        <a:lstStyle/>
        <a:p>
          <a:endParaRPr lang="zh-CN" altLang="en-US" sz="1600"/>
        </a:p>
      </dgm:t>
    </dgm:pt>
    <dgm:pt modelId="{82CB24EB-F3B8-4313-8A4C-46A4A6C6E31A}">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P2P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F964AE57-1F6D-4E2E-92C0-B117F9D585B8}" type="parTrans" cxnId="{CF299708-4E6C-4B0C-B710-9F1B0A9E0DE0}">
      <dgm:prSet/>
      <dgm:spPr/>
      <dgm:t>
        <a:bodyPr/>
        <a:lstStyle/>
        <a:p>
          <a:endParaRPr lang="zh-CN" altLang="en-US" sz="1600"/>
        </a:p>
      </dgm:t>
    </dgm:pt>
    <dgm:pt modelId="{68FADE7E-F584-4933-80D1-051383411362}" type="sibTrans" cxnId="{CF299708-4E6C-4B0C-B710-9F1B0A9E0DE0}">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t>
        <a:bodyPr/>
        <a:lstStyle/>
        <a:p>
          <a:endParaRPr lang="zh-CN" altLang="en-US"/>
        </a:p>
      </dgm:t>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t>
        <a:bodyPr/>
        <a:lstStyle/>
        <a:p>
          <a:endParaRPr lang="zh-CN" altLang="en-US"/>
        </a:p>
      </dgm:t>
    </dgm:pt>
    <dgm:pt modelId="{ACB976F2-8BF8-4A70-91C5-C91BC345A4AF}" type="pres">
      <dgm:prSet presAssocID="{C7E39CD3-0DC4-4012-92DA-90224624ADFF}" presName="desTx" presStyleLbl="alignAccFollowNode1" presStyleIdx="0" presStyleCnt="2">
        <dgm:presLayoutVars>
          <dgm:bulletEnabled val="1"/>
        </dgm:presLayoutVars>
      </dgm:prSet>
      <dgm:spPr/>
      <dgm:t>
        <a:bodyPr/>
        <a:lstStyle/>
        <a:p>
          <a:endParaRPr lang="zh-CN" altLang="en-US"/>
        </a:p>
      </dgm:t>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t>
        <a:bodyPr/>
        <a:lstStyle/>
        <a:p>
          <a:endParaRPr lang="zh-CN" altLang="en-US"/>
        </a:p>
      </dgm:t>
    </dgm:pt>
    <dgm:pt modelId="{B62719DE-8DA5-4764-8561-2A4AB2C96331}" type="pres">
      <dgm:prSet presAssocID="{C1620A8E-C4A5-4821-82B1-9A6EE4F894AA}" presName="desTx" presStyleLbl="alignAccFollowNode1" presStyleIdx="1" presStyleCnt="2">
        <dgm:presLayoutVars>
          <dgm:bulletEnabled val="1"/>
        </dgm:presLayoutVars>
      </dgm:prSet>
      <dgm:spPr/>
      <dgm:t>
        <a:bodyPr/>
        <a:lstStyle/>
        <a:p>
          <a:endParaRPr lang="zh-CN" altLang="en-US"/>
        </a:p>
      </dgm:t>
    </dgm:pt>
  </dgm:ptLst>
  <dgm:cxnLst>
    <dgm:cxn modelId="{51DB97CB-0180-46DE-8CF9-5E1303ED8C09}" srcId="{C7E39CD3-0DC4-4012-92DA-90224624ADFF}" destId="{66ACC874-3CFB-4E6F-B294-E9398EAEDB9E}" srcOrd="0" destOrd="0" parTransId="{6A394396-6A48-4F17-8404-6B2104EEDAB0}" sibTransId="{B15956E1-824E-41F5-9DF1-25E02085E01C}"/>
    <dgm:cxn modelId="{35214179-FC9B-4995-A9D6-365694F11EE5}" type="presOf" srcId="{32A9B5D2-AFBA-46B2-B4AE-3AC19D52734B}" destId="{D5AF80AA-414F-4474-ABC9-E635DD32C12D}" srcOrd="0" destOrd="0" presId="urn:microsoft.com/office/officeart/2005/8/layout/hList1"/>
    <dgm:cxn modelId="{25EA4E81-CD7D-4645-AFDA-AB598CFBBB0A}" type="presOf" srcId="{C1620A8E-C4A5-4821-82B1-9A6EE4F894AA}" destId="{FD082DEC-BD21-4E00-AA12-CC0ED5CBCB32}" srcOrd="0" destOrd="0" presId="urn:microsoft.com/office/officeart/2005/8/layout/hList1"/>
    <dgm:cxn modelId="{C5632FAF-2983-4105-8D68-C4D4F75E308C}" srcId="{C7E39CD3-0DC4-4012-92DA-90224624ADFF}" destId="{4EB17A82-9752-4BB8-A0BB-5F5C56F2C0A1}" srcOrd="1" destOrd="0" parTransId="{5F48F131-5791-4AB7-9B60-6558004A049B}" sibTransId="{37F47257-8A82-4074-AE1E-99FA89BF3F55}"/>
    <dgm:cxn modelId="{F8EE973F-005E-49D9-8A55-BF2936ACABED}" srcId="{C1620A8E-C4A5-4821-82B1-9A6EE4F894AA}" destId="{2D71A16D-6D3A-432C-834D-94D94C96E66D}" srcOrd="0" destOrd="0" parTransId="{7FD95283-8E1D-47B9-BD8A-E52B4440FDE3}" sibTransId="{C72C4A89-BFFB-461D-811A-EE97C8509A5E}"/>
    <dgm:cxn modelId="{CF299708-4E6C-4B0C-B710-9F1B0A9E0DE0}" srcId="{C1620A8E-C4A5-4821-82B1-9A6EE4F894AA}" destId="{82CB24EB-F3B8-4313-8A4C-46A4A6C6E31A}" srcOrd="1" destOrd="0" parTransId="{F964AE57-1F6D-4E2E-92C0-B117F9D585B8}" sibTransId="{68FADE7E-F584-4933-80D1-051383411362}"/>
    <dgm:cxn modelId="{C50C0CC8-308A-41F8-9F7C-1644E5BBC002}" type="presOf" srcId="{66ACC874-3CFB-4E6F-B294-E9398EAEDB9E}" destId="{ACB976F2-8BF8-4A70-91C5-C91BC345A4AF}"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1578938D-5C63-43C8-B09A-BADC09FB6ACA}" type="presOf" srcId="{4EB17A82-9752-4BB8-A0BB-5F5C56F2C0A1}" destId="{ACB976F2-8BF8-4A70-91C5-C91BC345A4AF}" srcOrd="0" destOrd="1" presId="urn:microsoft.com/office/officeart/2005/8/layout/hList1"/>
    <dgm:cxn modelId="{6E51A640-35A5-4E7A-A3DC-157B7276F45F}" type="presOf" srcId="{2D71A16D-6D3A-432C-834D-94D94C96E66D}" destId="{B62719DE-8DA5-4764-8561-2A4AB2C96331}" srcOrd="0" destOrd="0" presId="urn:microsoft.com/office/officeart/2005/8/layout/hList1"/>
    <dgm:cxn modelId="{C400F422-3627-4800-9FC6-37E89AF888F6}" type="presOf" srcId="{C7E39CD3-0DC4-4012-92DA-90224624ADFF}" destId="{8F17F835-55F0-4C61-A2A3-44AE2ED9D7FE}" srcOrd="0" destOrd="0" presId="urn:microsoft.com/office/officeart/2005/8/layout/hList1"/>
    <dgm:cxn modelId="{0543E9C2-E2BE-425C-B0CB-EAE585D6F38A}" srcId="{32A9B5D2-AFBA-46B2-B4AE-3AC19D52734B}" destId="{C7E39CD3-0DC4-4012-92DA-90224624ADFF}" srcOrd="0" destOrd="0" parTransId="{5451DC01-4D36-438B-AAEB-01B61AACDBAB}" sibTransId="{F415174C-1935-4310-A6E6-FE62B21E5B87}"/>
    <dgm:cxn modelId="{419CC096-94B7-4869-8BB1-1F1886A1C7DB}" srcId="{32A9B5D2-AFBA-46B2-B4AE-3AC19D52734B}" destId="{C1620A8E-C4A5-4821-82B1-9A6EE4F894AA}" srcOrd="1" destOrd="0" parTransId="{6BE4650C-F7E6-4DB4-9284-332FE113FE55}" sibTransId="{966FE29F-1530-487E-8BF1-E706AA499996}"/>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gm:t>
    </dgm:pt>
    <dgm:pt modelId="{F8002C4C-AD5A-415D-9914-AE4B4B07341E}" type="par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type="sib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gm:t>
    </dgm:pt>
    <dgm:pt modelId="{A0C7B0A4-A9E9-4F21-9431-C84E96289809}" type="parTrans" cxnId="{06E46658-2D4E-4CE1-9B44-76363095246D}">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type="sibTrans" cxnId="{06E46658-2D4E-4CE1-9B44-76363095246D}">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gm:t>
    </dgm:pt>
    <dgm:pt modelId="{8CF1AA8F-96CB-4B5E-B715-B9028B917988}" type="parTrans" cxnId="{A44B08B3-A047-45A2-892F-C214B73ECD29}">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type="sibTrans" cxnId="{A44B08B3-A047-45A2-892F-C214B73ECD29}">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gm:t>
    </dgm:pt>
    <dgm:pt modelId="{4603E628-68DC-46D2-84DA-A0245BD072EF}" type="parTrans" cxnId="{C11591D6-0992-483B-98F3-EA64344B9D2F}">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type="sibTrans" cxnId="{C11591D6-0992-483B-98F3-EA64344B9D2F}">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gm:t>
    </dgm:pt>
    <dgm:pt modelId="{8C2FDA74-89FA-41B1-9873-0394473DF94B}" type="parTrans" cxnId="{84603CE0-D6DA-470B-B1FD-588405D531AB}">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type="sibTrans" cxnId="{84603CE0-D6DA-470B-B1FD-588405D531AB}">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gm:t>
    </dgm:pt>
    <dgm:pt modelId="{60735CDE-5DEF-4EF2-882E-EE6D37ADADAA}" type="parTrans" cxnId="{57E3D092-497D-42CD-8D3D-06B7B835F9B1}">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type="sibTrans" cxnId="{57E3D092-497D-42CD-8D3D-06B7B835F9B1}">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gm:t>
    </dgm:pt>
    <dgm:pt modelId="{ED08DA14-77EB-487F-BE02-3A6D86A8246C}" type="parTrans" cxnId="{39F0CA54-37A8-4FB1-A1E2-C7A445040E97}">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type="sibTrans" cxnId="{39F0CA54-37A8-4FB1-A1E2-C7A445040E97}">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smtClean="0">
              <a:latin typeface="微软雅黑" pitchFamily="34" charset="-122"/>
              <a:ea typeface="微软雅黑" pitchFamily="34" charset="-122"/>
            </a:rPr>
            <a:t>带宽</a:t>
          </a:r>
          <a:endParaRPr lang="zh-CN" altLang="en-US" sz="1600" b="1" dirty="0">
            <a:latin typeface="微软雅黑" panose="020B0503020204020204" pitchFamily="34" charset="-122"/>
            <a:ea typeface="微软雅黑" panose="020B0503020204020204" pitchFamily="34" charset="-122"/>
          </a:endParaRPr>
        </a:p>
      </dgm:t>
    </dgm:pt>
    <dgm:pt modelId="{DB84B937-099F-47CA-9CDD-0D18AFFCDE42}" type="parTrans" cxnId="{78A011E7-61C1-4FA0-84CE-C5A9CDB15EF2}">
      <dgm:prSet custT="1"/>
      <dgm:spPr>
        <a:ln w="19050"/>
      </dgm:spPr>
      <dgm:t>
        <a:bodyPr/>
        <a:lstStyle/>
        <a:p>
          <a:pPr>
            <a:lnSpc>
              <a:spcPct val="80000"/>
            </a:lnSpc>
            <a:spcBef>
              <a:spcPts val="0"/>
            </a:spcBef>
            <a:spcAft>
              <a:spcPts val="0"/>
            </a:spcAft>
          </a:pPr>
          <a:endParaRPr lang="zh-CN" altLang="en-US" sz="400"/>
        </a:p>
      </dgm:t>
    </dgm:pt>
    <dgm:pt modelId="{F3240178-5CAF-4CE1-A438-3A427DB0871A}" type="sibTrans" cxnId="{78A011E7-61C1-4FA0-84CE-C5A9CDB15EF2}">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t>
        <a:bodyPr/>
        <a:lstStyle/>
        <a:p>
          <a:endParaRPr lang="zh-CN" altLang="en-US"/>
        </a:p>
      </dgm:t>
    </dgm:pt>
    <dgm:pt modelId="{CEAB91ED-304D-4E30-917D-DB8A5D6E9F4E}" type="pres">
      <dgm:prSet presAssocID="{B22323AB-1086-4A1C-B331-F5BB963D4145}" presName="centerShape" presStyleLbl="node0" presStyleIdx="0" presStyleCnt="1" custScaleX="145530" custScaleY="145529"/>
      <dgm:spPr/>
      <dgm:t>
        <a:bodyPr/>
        <a:lstStyle/>
        <a:p>
          <a:endParaRPr lang="zh-CN" altLang="en-US"/>
        </a:p>
      </dgm:t>
    </dgm:pt>
    <dgm:pt modelId="{C041081D-BE3D-40E6-B560-6CCAEF685BB2}" type="pres">
      <dgm:prSet presAssocID="{A0C7B0A4-A9E9-4F21-9431-C84E96289809}" presName="Name9" presStyleLbl="parChTrans1D2" presStyleIdx="0" presStyleCnt="7"/>
      <dgm:spPr/>
      <dgm:t>
        <a:bodyPr/>
        <a:lstStyle/>
        <a:p>
          <a:endParaRPr lang="zh-CN" altLang="en-US"/>
        </a:p>
      </dgm:t>
    </dgm:pt>
    <dgm:pt modelId="{3CD87989-36DD-4624-AA56-93400E0521D5}" type="pres">
      <dgm:prSet presAssocID="{A0C7B0A4-A9E9-4F21-9431-C84E96289809}" presName="connTx" presStyleLbl="parChTrans1D2" presStyleIdx="0" presStyleCnt="7"/>
      <dgm:spPr/>
      <dgm:t>
        <a:bodyPr/>
        <a:lstStyle/>
        <a:p>
          <a:endParaRPr lang="zh-CN" altLang="en-US"/>
        </a:p>
      </dgm:t>
    </dgm:pt>
    <dgm:pt modelId="{402F23A3-1405-4E62-9B6B-1BAD6AF3B058}" type="pres">
      <dgm:prSet presAssocID="{D22DC312-F211-45CA-A65C-AED37D4E84F0}" presName="node" presStyleLbl="node1" presStyleIdx="0" presStyleCnt="7">
        <dgm:presLayoutVars>
          <dgm:bulletEnabled val="1"/>
        </dgm:presLayoutVars>
      </dgm:prSet>
      <dgm:spPr/>
      <dgm:t>
        <a:bodyPr/>
        <a:lstStyle/>
        <a:p>
          <a:endParaRPr lang="zh-CN" altLang="en-US"/>
        </a:p>
      </dgm:t>
    </dgm:pt>
    <dgm:pt modelId="{1A688BA9-9980-46CE-92DD-5B540F6B173C}" type="pres">
      <dgm:prSet presAssocID="{DB84B937-099F-47CA-9CDD-0D18AFFCDE42}" presName="Name9" presStyleLbl="parChTrans1D2" presStyleIdx="1" presStyleCnt="7"/>
      <dgm:spPr/>
      <dgm:t>
        <a:bodyPr/>
        <a:lstStyle/>
        <a:p>
          <a:endParaRPr lang="zh-CN" altLang="en-US"/>
        </a:p>
      </dgm:t>
    </dgm:pt>
    <dgm:pt modelId="{29BF8A05-B023-43EB-9B11-C312495477C8}" type="pres">
      <dgm:prSet presAssocID="{DB84B937-099F-47CA-9CDD-0D18AFFCDE42}" presName="connTx" presStyleLbl="parChTrans1D2" presStyleIdx="1" presStyleCnt="7"/>
      <dgm:spPr/>
      <dgm:t>
        <a:bodyPr/>
        <a:lstStyle/>
        <a:p>
          <a:endParaRPr lang="zh-CN" altLang="en-US"/>
        </a:p>
      </dgm:t>
    </dgm:pt>
    <dgm:pt modelId="{9EB9B65F-4393-4612-9918-4B6EE32BE2B5}" type="pres">
      <dgm:prSet presAssocID="{87D17AA0-6080-47AE-B7DB-526C9B560CAC}" presName="node" presStyleLbl="node1" presStyleIdx="1" presStyleCnt="7">
        <dgm:presLayoutVars>
          <dgm:bulletEnabled val="1"/>
        </dgm:presLayoutVars>
      </dgm:prSet>
      <dgm:spPr/>
      <dgm:t>
        <a:bodyPr/>
        <a:lstStyle/>
        <a:p>
          <a:endParaRPr lang="zh-CN" altLang="en-US"/>
        </a:p>
      </dgm:t>
    </dgm:pt>
    <dgm:pt modelId="{CA2997A6-1A9D-4195-A4F9-95CB281E15D5}" type="pres">
      <dgm:prSet presAssocID="{8CF1AA8F-96CB-4B5E-B715-B9028B917988}" presName="Name9" presStyleLbl="parChTrans1D2" presStyleIdx="2" presStyleCnt="7"/>
      <dgm:spPr/>
      <dgm:t>
        <a:bodyPr/>
        <a:lstStyle/>
        <a:p>
          <a:endParaRPr lang="zh-CN" altLang="en-US"/>
        </a:p>
      </dgm:t>
    </dgm:pt>
    <dgm:pt modelId="{4EA814EB-5106-4171-B8B6-C2618CEA3308}" type="pres">
      <dgm:prSet presAssocID="{8CF1AA8F-96CB-4B5E-B715-B9028B917988}" presName="connTx" presStyleLbl="parChTrans1D2" presStyleIdx="2" presStyleCnt="7"/>
      <dgm:spPr/>
      <dgm:t>
        <a:bodyPr/>
        <a:lstStyle/>
        <a:p>
          <a:endParaRPr lang="zh-CN" altLang="en-US"/>
        </a:p>
      </dgm:t>
    </dgm:pt>
    <dgm:pt modelId="{AA805C1A-016A-4092-AC58-C8C9626E154E}" type="pres">
      <dgm:prSet presAssocID="{CC0BB659-4143-44F0-8F84-D4D2FC90959C}" presName="node" presStyleLbl="node1" presStyleIdx="2" presStyleCnt="7">
        <dgm:presLayoutVars>
          <dgm:bulletEnabled val="1"/>
        </dgm:presLayoutVars>
      </dgm:prSet>
      <dgm:spPr/>
      <dgm:t>
        <a:bodyPr/>
        <a:lstStyle/>
        <a:p>
          <a:endParaRPr lang="zh-CN" altLang="en-US"/>
        </a:p>
      </dgm:t>
    </dgm:pt>
    <dgm:pt modelId="{96B1DAAE-F63C-47BA-8420-AE7C9945D5FC}" type="pres">
      <dgm:prSet presAssocID="{4603E628-68DC-46D2-84DA-A0245BD072EF}" presName="Name9" presStyleLbl="parChTrans1D2" presStyleIdx="3" presStyleCnt="7"/>
      <dgm:spPr/>
      <dgm:t>
        <a:bodyPr/>
        <a:lstStyle/>
        <a:p>
          <a:endParaRPr lang="zh-CN" altLang="en-US"/>
        </a:p>
      </dgm:t>
    </dgm:pt>
    <dgm:pt modelId="{C5612A02-3DBA-489F-8731-7BFEF4CFC7A5}" type="pres">
      <dgm:prSet presAssocID="{4603E628-68DC-46D2-84DA-A0245BD072EF}" presName="connTx" presStyleLbl="parChTrans1D2" presStyleIdx="3" presStyleCnt="7"/>
      <dgm:spPr/>
      <dgm:t>
        <a:bodyPr/>
        <a:lstStyle/>
        <a:p>
          <a:endParaRPr lang="zh-CN" altLang="en-US"/>
        </a:p>
      </dgm:t>
    </dgm:pt>
    <dgm:pt modelId="{3E830754-EFA7-4138-9FA6-3C9E92E74104}" type="pres">
      <dgm:prSet presAssocID="{A517CECA-E7F5-4281-B2DA-244FEF5320DC}" presName="node" presStyleLbl="node1" presStyleIdx="3" presStyleCnt="7">
        <dgm:presLayoutVars>
          <dgm:bulletEnabled val="1"/>
        </dgm:presLayoutVars>
      </dgm:prSet>
      <dgm:spPr/>
      <dgm:t>
        <a:bodyPr/>
        <a:lstStyle/>
        <a:p>
          <a:endParaRPr lang="zh-CN" altLang="en-US"/>
        </a:p>
      </dgm:t>
    </dgm:pt>
    <dgm:pt modelId="{78B2782A-5A1E-4DB7-8A32-C245B5326F9D}" type="pres">
      <dgm:prSet presAssocID="{60735CDE-5DEF-4EF2-882E-EE6D37ADADAA}" presName="Name9" presStyleLbl="parChTrans1D2" presStyleIdx="4" presStyleCnt="7"/>
      <dgm:spPr/>
      <dgm:t>
        <a:bodyPr/>
        <a:lstStyle/>
        <a:p>
          <a:endParaRPr lang="zh-CN" altLang="en-US"/>
        </a:p>
      </dgm:t>
    </dgm:pt>
    <dgm:pt modelId="{0DB9215C-9FC4-4645-A9FB-1A7085D28428}" type="pres">
      <dgm:prSet presAssocID="{60735CDE-5DEF-4EF2-882E-EE6D37ADADAA}" presName="connTx" presStyleLbl="parChTrans1D2" presStyleIdx="4" presStyleCnt="7"/>
      <dgm:spPr/>
      <dgm:t>
        <a:bodyPr/>
        <a:lstStyle/>
        <a:p>
          <a:endParaRPr lang="zh-CN" altLang="en-US"/>
        </a:p>
      </dgm:t>
    </dgm:pt>
    <dgm:pt modelId="{8473F692-BDED-4FE3-8EFA-3135EC8A8BE4}" type="pres">
      <dgm:prSet presAssocID="{CB408720-3765-4817-97AA-0480BC62D918}" presName="node" presStyleLbl="node1" presStyleIdx="4" presStyleCnt="7">
        <dgm:presLayoutVars>
          <dgm:bulletEnabled val="1"/>
        </dgm:presLayoutVars>
      </dgm:prSet>
      <dgm:spPr/>
      <dgm:t>
        <a:bodyPr/>
        <a:lstStyle/>
        <a:p>
          <a:endParaRPr lang="zh-CN" altLang="en-US"/>
        </a:p>
      </dgm:t>
    </dgm:pt>
    <dgm:pt modelId="{8BB81BB8-E393-4F1D-8B7B-020AC5C16F2F}" type="pres">
      <dgm:prSet presAssocID="{ED08DA14-77EB-487F-BE02-3A6D86A8246C}" presName="Name9" presStyleLbl="parChTrans1D2" presStyleIdx="5" presStyleCnt="7"/>
      <dgm:spPr/>
      <dgm:t>
        <a:bodyPr/>
        <a:lstStyle/>
        <a:p>
          <a:endParaRPr lang="zh-CN" altLang="en-US"/>
        </a:p>
      </dgm:t>
    </dgm:pt>
    <dgm:pt modelId="{EFA8CB61-977E-45B8-BD5E-C48F086EF9EF}" type="pres">
      <dgm:prSet presAssocID="{ED08DA14-77EB-487F-BE02-3A6D86A8246C}" presName="connTx" presStyleLbl="parChTrans1D2" presStyleIdx="5" presStyleCnt="7"/>
      <dgm:spPr/>
      <dgm:t>
        <a:bodyPr/>
        <a:lstStyle/>
        <a:p>
          <a:endParaRPr lang="zh-CN" altLang="en-US"/>
        </a:p>
      </dgm:t>
    </dgm:pt>
    <dgm:pt modelId="{E239F5DF-E3F9-42F3-9ADB-15CF35E6CE45}" type="pres">
      <dgm:prSet presAssocID="{65D00D0D-C9FC-4080-938A-E3FE166109A0}" presName="node" presStyleLbl="node1" presStyleIdx="5" presStyleCnt="7">
        <dgm:presLayoutVars>
          <dgm:bulletEnabled val="1"/>
        </dgm:presLayoutVars>
      </dgm:prSet>
      <dgm:spPr/>
      <dgm:t>
        <a:bodyPr/>
        <a:lstStyle/>
        <a:p>
          <a:endParaRPr lang="zh-CN" altLang="en-US"/>
        </a:p>
      </dgm:t>
    </dgm:pt>
    <dgm:pt modelId="{AF33E670-42AA-4676-8C3F-58C9EF27EB34}" type="pres">
      <dgm:prSet presAssocID="{8C2FDA74-89FA-41B1-9873-0394473DF94B}" presName="Name9" presStyleLbl="parChTrans1D2" presStyleIdx="6" presStyleCnt="7"/>
      <dgm:spPr/>
      <dgm:t>
        <a:bodyPr/>
        <a:lstStyle/>
        <a:p>
          <a:endParaRPr lang="zh-CN" altLang="en-US"/>
        </a:p>
      </dgm:t>
    </dgm:pt>
    <dgm:pt modelId="{43F165D5-D777-4F42-82A2-62F5DDF5C06C}" type="pres">
      <dgm:prSet presAssocID="{8C2FDA74-89FA-41B1-9873-0394473DF94B}" presName="connTx" presStyleLbl="parChTrans1D2" presStyleIdx="6" presStyleCnt="7"/>
      <dgm:spPr/>
      <dgm:t>
        <a:bodyPr/>
        <a:lstStyle/>
        <a:p>
          <a:endParaRPr lang="zh-CN" altLang="en-US"/>
        </a:p>
      </dgm:t>
    </dgm:pt>
    <dgm:pt modelId="{26B2A20A-D83E-4FB4-8289-8E75F18D9F17}" type="pres">
      <dgm:prSet presAssocID="{C2FD6668-1A08-46AC-BA8D-FB52FFFD9631}" presName="node" presStyleLbl="node1" presStyleIdx="6" presStyleCnt="7">
        <dgm:presLayoutVars>
          <dgm:bulletEnabled val="1"/>
        </dgm:presLayoutVars>
      </dgm:prSet>
      <dgm:spPr/>
      <dgm:t>
        <a:bodyPr/>
        <a:lstStyle/>
        <a:p>
          <a:endParaRPr lang="zh-CN" altLang="en-US"/>
        </a:p>
      </dgm:t>
    </dgm:pt>
  </dgm:ptLst>
  <dgm:cxnLst>
    <dgm:cxn modelId="{5BC6942F-4A5C-4C8D-90E4-83B07878880A}" type="presOf" srcId="{8C2FDA74-89FA-41B1-9873-0394473DF94B}" destId="{43F165D5-D777-4F42-82A2-62F5DDF5C06C}" srcOrd="1" destOrd="0" presId="urn:microsoft.com/office/officeart/2005/8/layout/radial1"/>
    <dgm:cxn modelId="{A20E5D7E-53F3-4892-A647-429E04042FBA}" type="presOf" srcId="{8C2FDA74-89FA-41B1-9873-0394473DF94B}" destId="{AF33E670-42AA-4676-8C3F-58C9EF27EB34}"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F2A08AD9-CFB1-48E3-B1B0-150C72948075}" type="presOf" srcId="{87D17AA0-6080-47AE-B7DB-526C9B560CAC}" destId="{9EB9B65F-4393-4612-9918-4B6EE32BE2B5}"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FEB40F05-B012-4742-B3F3-2E4CD9069007}" type="presOf" srcId="{4603E628-68DC-46D2-84DA-A0245BD072EF}" destId="{96B1DAAE-F63C-47BA-8420-AE7C9945D5FC}" srcOrd="0" destOrd="0" presId="urn:microsoft.com/office/officeart/2005/8/layout/radial1"/>
    <dgm:cxn modelId="{BC03D3C5-D03F-4496-9E66-EC52D8428C34}" type="presOf" srcId="{ED08DA14-77EB-487F-BE02-3A6D86A8246C}" destId="{EFA8CB61-977E-45B8-BD5E-C48F086EF9EF}" srcOrd="1"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BA96FF2A-7A04-49C9-AC3A-32F14CE03DED}" type="presOf" srcId="{D22DC312-F211-45CA-A65C-AED37D4E84F0}" destId="{402F23A3-1405-4E62-9B6B-1BAD6AF3B058}"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78A011E7-61C1-4FA0-84CE-C5A9CDB15EF2}" srcId="{B22323AB-1086-4A1C-B331-F5BB963D4145}" destId="{87D17AA0-6080-47AE-B7DB-526C9B560CAC}" srcOrd="1" destOrd="0" parTransId="{DB84B937-099F-47CA-9CDD-0D18AFFCDE42}" sibTransId="{F3240178-5CAF-4CE1-A438-3A427DB0871A}"/>
    <dgm:cxn modelId="{CDD16A83-C97A-4C40-9477-E4C17AADEB3D}" type="presOf" srcId="{C2FD6668-1A08-46AC-BA8D-FB52FFFD9631}" destId="{26B2A20A-D83E-4FB4-8289-8E75F18D9F17}" srcOrd="0" destOrd="0" presId="urn:microsoft.com/office/officeart/2005/8/layout/radial1"/>
    <dgm:cxn modelId="{C11591D6-0992-483B-98F3-EA64344B9D2F}" srcId="{B22323AB-1086-4A1C-B331-F5BB963D4145}" destId="{A517CECA-E7F5-4281-B2DA-244FEF5320DC}" srcOrd="3" destOrd="0" parTransId="{4603E628-68DC-46D2-84DA-A0245BD072EF}" sibTransId="{E5724D21-8406-4C52-BA15-0ED736CB50CE}"/>
    <dgm:cxn modelId="{84603CE0-D6DA-470B-B1FD-588405D531AB}" srcId="{B22323AB-1086-4A1C-B331-F5BB963D4145}" destId="{C2FD6668-1A08-46AC-BA8D-FB52FFFD9631}" srcOrd="6" destOrd="0" parTransId="{8C2FDA74-89FA-41B1-9873-0394473DF94B}" sibTransId="{523036FD-5FD0-4ACE-AC60-F08A948150DD}"/>
    <dgm:cxn modelId="{648A664E-2883-4F15-865D-3DCFA5EC8F7E}" type="presOf" srcId="{65D00D0D-C9FC-4080-938A-E3FE166109A0}" destId="{E239F5DF-E3F9-42F3-9ADB-15CF35E6CE45}" srcOrd="0" destOrd="0" presId="urn:microsoft.com/office/officeart/2005/8/layout/radial1"/>
    <dgm:cxn modelId="{C3497DEC-C149-48B3-BC23-CC9921EB14C3}" type="presOf" srcId="{A517CECA-E7F5-4281-B2DA-244FEF5320DC}" destId="{3E830754-EFA7-4138-9FA6-3C9E92E74104}"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182C6FC7-493B-4176-82D3-2A8BA6DDADFC}" type="presOf" srcId="{CC0BB659-4143-44F0-8F84-D4D2FC90959C}" destId="{AA805C1A-016A-4092-AC58-C8C9626E154E}" srcOrd="0"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06E46658-2D4E-4CE1-9B44-76363095246D}" srcId="{B22323AB-1086-4A1C-B331-F5BB963D4145}" destId="{D22DC312-F211-45CA-A65C-AED37D4E84F0}" srcOrd="0" destOrd="0" parTransId="{A0C7B0A4-A9E9-4F21-9431-C84E96289809}" sibTransId="{DC099C82-1D5D-4769-AFA9-7792218D5827}"/>
    <dgm:cxn modelId="{20EFAED3-F430-4D85-9F40-13D246355EBC}" type="presOf" srcId="{EE02DF5B-A2BE-4F1E-B43F-8357B8176D95}" destId="{038BAAB1-DC3C-4112-BA2B-18A482B3FB34}" srcOrd="0" destOrd="0" presId="urn:microsoft.com/office/officeart/2005/8/layout/radial1"/>
    <dgm:cxn modelId="{1B195DE1-A215-478D-A6DE-67AAB3BAD050}" type="presOf" srcId="{8CF1AA8F-96CB-4B5E-B715-B9028B917988}" destId="{CA2997A6-1A9D-4195-A4F9-95CB281E15D5}" srcOrd="0"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DF0E5F68-346C-414D-86E9-A9FAD2F20367}" type="presOf" srcId="{A0C7B0A4-A9E9-4F21-9431-C84E96289809}" destId="{C041081D-BE3D-40E6-B560-6CCAEF685BB2}" srcOrd="0"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AE8854D9-1688-447D-9E1C-54334D3667AE}" srcId="{EE02DF5B-A2BE-4F1E-B43F-8357B8176D95}" destId="{B22323AB-1086-4A1C-B331-F5BB963D4145}" srcOrd="0" destOrd="0" parTransId="{F8002C4C-AD5A-415D-9914-AE4B4B07341E}" sibTransId="{3EA78D77-C0AC-4449-8431-EAB529D8F1FD}"/>
    <dgm:cxn modelId="{64D4869B-CA00-46D6-806E-45DFEBD3B1B8}" type="presOf" srcId="{A0C7B0A4-A9E9-4F21-9431-C84E96289809}" destId="{3CD87989-36DD-4624-AA56-93400E0521D5}" srcOrd="1"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A6F7A116-B107-4EA4-9066-73D7E647AB1E}" type="par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type="sib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496C612B-0359-4353-8637-BF1552A99E99}" type="par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type="sib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latin typeface="微软雅黑" panose="020B0503020204020204" pitchFamily="34" charset="-122"/>
              <a:ea typeface="微软雅黑" panose="020B0503020204020204" pitchFamily="34" charset="-122"/>
            </a:rPr>
            <a:t>（或千赫、兆赫、吉赫等）。</a:t>
          </a:r>
          <a:endParaRPr lang="zh-CN" altLang="en-US" sz="1600" b="1" dirty="0">
            <a:latin typeface="微软雅黑" panose="020B0503020204020204" pitchFamily="34" charset="-122"/>
            <a:ea typeface="微软雅黑" panose="020B0503020204020204" pitchFamily="34" charset="-122"/>
          </a:endParaRPr>
        </a:p>
      </dgm:t>
    </dgm:pt>
    <dgm:pt modelId="{9C1E3CB2-E8C8-49AB-965B-AFC0CD4F794D}" type="par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type="sib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7BA8DCB6-F2BF-48A1-AE72-20D033A4AB32}" type="par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type="sib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EF117184-0A6B-450A-9F46-59148824F74C}" type="par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type="sib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单位就是数据率的单位 </a:t>
          </a:r>
          <a:r>
            <a:rPr lang="en-US" altLang="en-US" sz="1600" b="1" dirty="0" smtClean="0">
              <a:latin typeface="微软雅黑" panose="020B0503020204020204" pitchFamily="34" charset="-122"/>
              <a:ea typeface="微软雅黑" panose="020B0503020204020204" pitchFamily="34" charset="-122"/>
            </a:rPr>
            <a:t>bit/s</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dgm:t>
    </dgm:pt>
    <dgm:pt modelId="{0A4C7176-71C6-4DA2-A49E-1FBD36EA537F}" type="par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type="sib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latin typeface="微软雅黑" panose="020B0503020204020204" pitchFamily="34" charset="-122"/>
              <a:ea typeface="微软雅黑" panose="020B0503020204020204" pitchFamily="34" charset="-122"/>
            </a:rPr>
            <a:t>（或通频带）。</a:t>
          </a:r>
          <a:endParaRPr lang="zh-CN" altLang="en-US" sz="1600" b="1" dirty="0">
            <a:latin typeface="微软雅黑" panose="020B0503020204020204" pitchFamily="34" charset="-122"/>
            <a:ea typeface="微软雅黑" panose="020B0503020204020204" pitchFamily="34" charset="-122"/>
          </a:endParaRPr>
        </a:p>
      </dgm:t>
    </dgm:pt>
    <dgm:pt modelId="{89BD7969-E47A-44A1-A228-64CDDE384D58}" type="parTrans" cxnId="{DC942A3B-33E6-4C36-96EA-7BED92D7AD9D}">
      <dgm:prSet/>
      <dgm:spPr/>
      <dgm:t>
        <a:bodyPr/>
        <a:lstStyle/>
        <a:p>
          <a:endParaRPr lang="zh-CN" altLang="en-US"/>
        </a:p>
      </dgm:t>
    </dgm:pt>
    <dgm:pt modelId="{CF6155F8-E999-4B3A-9320-1784222FDB2A}" type="sibTrans" cxnId="{DC942A3B-33E6-4C36-96EA-7BED92D7AD9D}">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t>
        <a:bodyPr/>
        <a:lstStyle/>
        <a:p>
          <a:endParaRPr lang="zh-CN" altLang="en-US"/>
        </a:p>
      </dgm:t>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t>
        <a:bodyPr/>
        <a:lstStyle/>
        <a:p>
          <a:endParaRPr lang="zh-CN" altLang="en-US"/>
        </a:p>
      </dgm:t>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t>
        <a:bodyPr/>
        <a:lstStyle/>
        <a:p>
          <a:endParaRPr lang="zh-CN" altLang="en-US"/>
        </a:p>
      </dgm:t>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t>
        <a:bodyPr/>
        <a:lstStyle/>
        <a:p>
          <a:endParaRPr lang="zh-CN" altLang="en-US"/>
        </a:p>
      </dgm:t>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t>
        <a:bodyPr/>
        <a:lstStyle/>
        <a:p>
          <a:endParaRPr lang="zh-CN" altLang="en-US"/>
        </a:p>
      </dgm:t>
    </dgm:pt>
  </dgm:ptLst>
  <dgm:cxnLst>
    <dgm:cxn modelId="{A7DDFB38-9139-4A21-A289-C3FF5A2E42B4}" type="presOf" srcId="{E0DB3CE6-D371-46C6-BF5C-43B59AB6EDE2}" destId="{4EADB46F-8684-4B72-97FE-D18AEB647819}" srcOrd="0" destOrd="0" presId="urn:microsoft.com/office/officeart/2005/8/layout/vList5"/>
    <dgm:cxn modelId="{EC4EA4BE-F7E1-4328-B1DB-6A0D15C7F420}" srcId="{F9AB813C-B06A-4F31-AE41-5FBC08019F61}" destId="{050A098E-265C-4391-8A02-18D41C9ACEF7}" srcOrd="0" destOrd="0" parTransId="{A6F7A116-B107-4EA4-9066-73D7E647AB1E}" sibTransId="{1BCB1832-21C9-4CED-A453-F89D918E8026}"/>
    <dgm:cxn modelId="{C2EF7411-42DE-465C-8FAE-3EB55B7970F6}" type="presOf" srcId="{050A098E-265C-4391-8A02-18D41C9ACEF7}" destId="{12490A3D-6938-465D-B09D-05FD246C6E9E}" srcOrd="0" destOrd="0" presId="urn:microsoft.com/office/officeart/2005/8/layout/vList5"/>
    <dgm:cxn modelId="{371AB66C-17E5-4EE2-947D-C610D4A3E588}" type="presOf" srcId="{F9AB813C-B06A-4F31-AE41-5FBC08019F61}" destId="{40E63CE6-BCF0-4D31-BF79-E0110AFBC97D}"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60735D4F-A4F3-476D-AE58-8AE4EDAE2412}" srcId="{F9AB813C-B06A-4F31-AE41-5FBC08019F61}" destId="{7D7D28CE-69F5-49A1-B14F-3045EE4444C5}" srcOrd="1" destOrd="0" parTransId="{7BA8DCB6-F2BF-48A1-AE72-20D033A4AB32}" sibTransId="{56A15820-9812-4C8B-9CED-F317235A9064}"/>
    <dgm:cxn modelId="{F099BD6E-6DE6-4DC8-8916-951CC33D3D91}" srcId="{7D7D28CE-69F5-49A1-B14F-3045EE4444C5}" destId="{E0DB3CE6-D371-46C6-BF5C-43B59AB6EDE2}" srcOrd="0" destOrd="0" parTransId="{EF117184-0A6B-450A-9F46-59148824F74C}" sibTransId="{3ECD476C-4C81-48A0-A49D-D9F381D723F0}"/>
    <dgm:cxn modelId="{2E444A85-2D22-48A3-8A02-211B5B9A1B48}" srcId="{7D7D28CE-69F5-49A1-B14F-3045EE4444C5}" destId="{679FA712-BCAA-459B-A818-2FEE70636A61}" srcOrd="1" destOrd="0" parTransId="{0A4C7176-71C6-4DA2-A49E-1FBD36EA537F}" sibTransId="{C008DC61-DEEE-4E2B-8DE7-4B2E6EECC852}"/>
    <dgm:cxn modelId="{03AFA410-631A-40E5-B964-EC11BE5D8531}" type="presOf" srcId="{1B66B706-D603-46A5-9883-124C05B8E875}" destId="{D8322834-D555-4278-B09F-615875E565CE}" srcOrd="0" destOrd="2" presId="urn:microsoft.com/office/officeart/2005/8/layout/vList5"/>
    <dgm:cxn modelId="{C64A0FEB-C933-463E-AEB0-9AD63DC6FF69}" type="presOf" srcId="{0C3747A4-6E14-4B4D-B352-09BA88A76C46}" destId="{D8322834-D555-4278-B09F-615875E565CE}" srcOrd="0" destOrd="1" presId="urn:microsoft.com/office/officeart/2005/8/layout/vList5"/>
    <dgm:cxn modelId="{A9A0C1BE-E752-49A8-9D77-F0F4F763D66F}" type="presOf" srcId="{FEF4933F-9CB0-4FCB-8C1E-9CB99A07B49E}" destId="{D8322834-D555-4278-B09F-615875E565CE}" srcOrd="0" destOrd="0" presId="urn:microsoft.com/office/officeart/2005/8/layout/vList5"/>
    <dgm:cxn modelId="{83A05107-00D7-4222-B7C2-A60E72976CB4}" srcId="{050A098E-265C-4391-8A02-18D41C9ACEF7}" destId="{FEF4933F-9CB0-4FCB-8C1E-9CB99A07B49E}" srcOrd="0" destOrd="0" parTransId="{496C612B-0359-4353-8637-BF1552A99E99}" sibTransId="{E18C0578-B49C-4E15-96F8-93E15DFFC7F1}"/>
    <dgm:cxn modelId="{FBD4A315-3663-4844-922B-3DBBE857371B}" type="presOf" srcId="{7D7D28CE-69F5-49A1-B14F-3045EE4444C5}" destId="{90C011AE-3F91-416D-B2FD-433B35EC17A6}" srcOrd="0" destOrd="0" presId="urn:microsoft.com/office/officeart/2005/8/layout/vList5"/>
    <dgm:cxn modelId="{63CD9407-2941-47C4-89ED-D215479544D9}" type="presOf" srcId="{679FA712-BCAA-459B-A818-2FEE70636A61}" destId="{4EADB46F-8684-4B72-97FE-D18AEB647819}" srcOrd="0" destOrd="1"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gm:t>
    </dgm:pt>
    <dgm:pt modelId="{E59DA53A-3783-4CE4-8AD5-26603DC4E19D}" type="par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type="sib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latin typeface="微软雅黑" panose="020B0503020204020204" pitchFamily="34" charset="-122"/>
            <a:ea typeface="微软雅黑" panose="020B0503020204020204" pitchFamily="34" charset="-122"/>
          </a:endParaRPr>
        </a:p>
      </dgm:t>
    </dgm:pt>
    <dgm:pt modelId="{482F333A-D861-4AA0-A30F-1C931619106C}" type="par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type="sib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gm:t>
    </dgm:pt>
    <dgm:pt modelId="{11E1DEE2-EAF3-490A-A502-3BB3E26556A0}" type="par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type="sib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全网络的信道利用率的加权平均值。</a:t>
          </a:r>
          <a:endParaRPr lang="zh-CN" altLang="en-US" sz="1800" b="1" dirty="0">
            <a:latin typeface="微软雅黑" panose="020B0503020204020204" pitchFamily="34" charset="-122"/>
            <a:ea typeface="微软雅黑" panose="020B0503020204020204" pitchFamily="34" charset="-122"/>
          </a:endParaRPr>
        </a:p>
      </dgm:t>
    </dgm:pt>
    <dgm:pt modelId="{CDC104ED-5DB9-424C-8439-CDDBB0142664}" type="par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type="sib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smtClean="0">
              <a:latin typeface="微软雅黑" panose="020B0503020204020204" pitchFamily="34" charset="-122"/>
              <a:ea typeface="微软雅黑" panose="020B0503020204020204" pitchFamily="34" charset="-122"/>
            </a:rPr>
            <a:t>完全空闲的信道的利用率是零。</a:t>
          </a:r>
          <a:endParaRPr lang="zh-CN" altLang="en-US" sz="1800" b="1" dirty="0">
            <a:latin typeface="微软雅黑" panose="020B0503020204020204" pitchFamily="34" charset="-122"/>
            <a:ea typeface="微软雅黑" panose="020B0503020204020204" pitchFamily="34" charset="-122"/>
          </a:endParaRPr>
        </a:p>
      </dgm:t>
    </dgm:pt>
    <dgm:pt modelId="{B4E31D86-E7E7-4DB8-B509-ABC412692A5B}" type="parTrans" cxnId="{C6795FE8-CFE8-4187-A5F2-78B292433606}">
      <dgm:prSet/>
      <dgm:spPr/>
      <dgm:t>
        <a:bodyPr/>
        <a:lstStyle/>
        <a:p>
          <a:endParaRPr lang="zh-CN" altLang="en-US" sz="1800"/>
        </a:p>
      </dgm:t>
    </dgm:pt>
    <dgm:pt modelId="{E056649D-FFB4-45EF-845D-4988E55B5B53}" type="sibTrans" cxnId="{C6795FE8-CFE8-4187-A5F2-78B292433606}">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t>
        <a:bodyPr/>
        <a:lstStyle/>
        <a:p>
          <a:endParaRPr lang="zh-CN" altLang="en-US"/>
        </a:p>
      </dgm:t>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t>
        <a:bodyPr/>
        <a:lstStyle/>
        <a:p>
          <a:endParaRPr lang="zh-CN" altLang="en-US"/>
        </a:p>
      </dgm:t>
    </dgm:pt>
    <dgm:pt modelId="{DD1A8C17-AB8B-4CDA-9C06-E3F6B80DFAB1}" type="pres">
      <dgm:prSet presAssocID="{617AE38B-731F-4729-B28F-C30C3037C6EF}" presName="desTx" presStyleLbl="alignAccFollowNode1" presStyleIdx="0" presStyleCnt="2">
        <dgm:presLayoutVars>
          <dgm:bulletEnabled val="1"/>
        </dgm:presLayoutVars>
      </dgm:prSet>
      <dgm:spPr/>
      <dgm:t>
        <a:bodyPr/>
        <a:lstStyle/>
        <a:p>
          <a:endParaRPr lang="zh-CN" altLang="en-US"/>
        </a:p>
      </dgm:t>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t>
        <a:bodyPr/>
        <a:lstStyle/>
        <a:p>
          <a:endParaRPr lang="zh-CN" altLang="en-US"/>
        </a:p>
      </dgm:t>
    </dgm:pt>
    <dgm:pt modelId="{D5B1C811-7FFB-4E90-B609-AF3320FECF06}" type="pres">
      <dgm:prSet presAssocID="{37820C6F-2839-48A4-95ED-EBDFE872E9B1}" presName="desTx" presStyleLbl="alignAccFollowNode1" presStyleIdx="1" presStyleCnt="2">
        <dgm:presLayoutVars>
          <dgm:bulletEnabled val="1"/>
        </dgm:presLayoutVars>
      </dgm:prSet>
      <dgm:spPr/>
      <dgm:t>
        <a:bodyPr/>
        <a:lstStyle/>
        <a:p>
          <a:endParaRPr lang="zh-CN" altLang="en-US"/>
        </a:p>
      </dgm:t>
    </dgm:pt>
  </dgm:ptLst>
  <dgm:cxnLst>
    <dgm:cxn modelId="{C3B2B8A9-83E4-4B90-9B8C-86EE34AD3CCF}" type="presOf" srcId="{617AE38B-731F-4729-B28F-C30C3037C6EF}" destId="{6E98D618-F8FC-4C90-851C-0B5A61F1FAD0}" srcOrd="0" destOrd="0" presId="urn:microsoft.com/office/officeart/2005/8/layout/hList1"/>
    <dgm:cxn modelId="{030BEFA5-F361-4328-951F-CB80F059289B}" type="presOf" srcId="{7DEA8A1D-B9FF-44AA-B42C-06D817B609F8}" destId="{D5B1C811-7FFB-4E90-B609-AF3320FECF06}" srcOrd="0" destOrd="0" presId="urn:microsoft.com/office/officeart/2005/8/layout/hList1"/>
    <dgm:cxn modelId="{A85E3E8F-E7E6-4ECC-A71E-7AC941D62EF2}" srcId="{18530140-3F55-46BC-848D-A4C14AA8BC1C}" destId="{617AE38B-731F-4729-B28F-C30C3037C6EF}" srcOrd="0" destOrd="0" parTransId="{E59DA53A-3783-4CE4-8AD5-26603DC4E19D}" sibTransId="{D4789360-920D-40CE-84C5-78110649C9AA}"/>
    <dgm:cxn modelId="{C6795FE8-CFE8-4187-A5F2-78B292433606}" srcId="{617AE38B-731F-4729-B28F-C30C3037C6EF}" destId="{300B28D7-2FDD-447A-8655-1C4703F07E1D}" srcOrd="1" destOrd="0" parTransId="{B4E31D86-E7E7-4DB8-B509-ABC412692A5B}" sibTransId="{E056649D-FFB4-45EF-845D-4988E55B5B53}"/>
    <dgm:cxn modelId="{9DC2B627-F44A-4C33-82E3-BC9DA9CC6DCC}" srcId="{37820C6F-2839-48A4-95ED-EBDFE872E9B1}" destId="{7DEA8A1D-B9FF-44AA-B42C-06D817B609F8}" srcOrd="0" destOrd="0" parTransId="{CDC104ED-5DB9-424C-8439-CDDBB0142664}" sibTransId="{7F73DD2A-CC9B-4D66-A6A1-7EE41BC0E8A4}"/>
    <dgm:cxn modelId="{19DC375B-E541-4B59-8382-93A56F7F35BD}" srcId="{18530140-3F55-46BC-848D-A4C14AA8BC1C}" destId="{37820C6F-2839-48A4-95ED-EBDFE872E9B1}" srcOrd="1" destOrd="0" parTransId="{11E1DEE2-EAF3-490A-A502-3BB3E26556A0}" sibTransId="{573100A8-454C-4D8A-8DBD-7B32E1030A4A}"/>
    <dgm:cxn modelId="{A20F5820-6458-4E01-B0AE-D4E8325AC9BD}" type="presOf" srcId="{1EC6DEAD-6406-4DFB-8DEA-CD3C17DC614D}" destId="{DD1A8C17-AB8B-4CDA-9C06-E3F6B80DFAB1}" srcOrd="0" destOrd="0" presId="urn:microsoft.com/office/officeart/2005/8/layout/hList1"/>
    <dgm:cxn modelId="{50E80871-61F1-42A4-AAF9-3D6FE3D44A24}" type="presOf" srcId="{37820C6F-2839-48A4-95ED-EBDFE872E9B1}" destId="{95E674E6-30C0-4846-A33C-8435093FF952}" srcOrd="0" destOrd="0" presId="urn:microsoft.com/office/officeart/2005/8/layout/hList1"/>
    <dgm:cxn modelId="{CE89C4F3-23B2-46F4-A4AF-ACF50B7D990F}" srcId="{617AE38B-731F-4729-B28F-C30C3037C6EF}" destId="{1EC6DEAD-6406-4DFB-8DEA-CD3C17DC614D}" srcOrd="0" destOrd="0" parTransId="{482F333A-D861-4AA0-A30F-1C931619106C}" sibTransId="{2B14CB4C-25BD-4D3A-91BC-2F5637AA90E5}"/>
    <dgm:cxn modelId="{2F4A38EE-B43C-4181-A31E-13C6B403FBA7}" type="presOf" srcId="{300B28D7-2FDD-447A-8655-1C4703F07E1D}" destId="{DD1A8C17-AB8B-4CDA-9C06-E3F6B80DFAB1}" srcOrd="0" destOrd="1" presId="urn:microsoft.com/office/officeart/2005/8/layout/hList1"/>
    <dgm:cxn modelId="{986F98DA-A7C2-4490-9706-635023747E49}" type="presOf" srcId="{18530140-3F55-46BC-848D-A4C14AA8BC1C}" destId="{88C9F005-020B-4A65-B6DD-91E4B06170CA}" srcOrd="0" destOrd="0" presId="urn:microsoft.com/office/officeart/2005/8/layout/hList1"/>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0B65F-B770-4533-9743-A8EABAF11F51}">
      <dsp:nvSpPr>
        <dsp:cNvPr id="0" name=""/>
        <dsp:cNvSpPr/>
      </dsp:nvSpPr>
      <dsp:spPr>
        <a:xfrm rot="5400000">
          <a:off x="4781479" y="-2045078"/>
          <a:ext cx="1061766" cy="5417431"/>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游戏，视频，社交，电子邮件，购物，网店，</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网银，无现金支付，数字钱包，数字货币，</a:t>
          </a:r>
          <a:r>
            <a:rPr lang="en-US" altLang="en-US"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84585"/>
        <a:ext cx="5365600" cy="958104"/>
      </dsp:txXfrm>
    </dsp:sp>
    <dsp:sp modelId="{A8F7779F-E35A-4E50-A04D-CB1AA6356A21}">
      <dsp:nvSpPr>
        <dsp:cNvPr id="0" name=""/>
        <dsp:cNvSpPr/>
      </dsp:nvSpPr>
      <dsp:spPr>
        <a:xfrm>
          <a:off x="454058" y="33"/>
          <a:ext cx="2159990" cy="13272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应用和服务</a:t>
          </a:r>
          <a:endParaRPr lang="zh-CN" altLang="en-US" sz="1800" b="1" kern="1200" dirty="0">
            <a:latin typeface="微软雅黑" panose="020B0503020204020204" pitchFamily="34" charset="-122"/>
            <a:ea typeface="微软雅黑" panose="020B0503020204020204" pitchFamily="34" charset="-122"/>
          </a:endParaRPr>
        </a:p>
      </dsp:txBody>
      <dsp:txXfrm>
        <a:off x="518847" y="64822"/>
        <a:ext cx="2030412" cy="1197630"/>
      </dsp:txXfrm>
    </dsp:sp>
    <dsp:sp modelId="{6AEF0EF9-F4C4-41ED-9DA7-A897E4EBD001}">
      <dsp:nvSpPr>
        <dsp:cNvPr id="0" name=""/>
        <dsp:cNvSpPr/>
      </dsp:nvSpPr>
      <dsp:spPr>
        <a:xfrm rot="5400000">
          <a:off x="4781479" y="-651509"/>
          <a:ext cx="1061766" cy="5417431"/>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互连结构，交换技术，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en-US" altLang="zh-CN" sz="1800" b="1" kern="1200" dirty="0" smtClean="0">
              <a:latin typeface="微软雅黑" panose="020B0503020204020204" pitchFamily="34" charset="-122"/>
              <a:ea typeface="微软雅黑" panose="020B0503020204020204" pitchFamily="34" charset="-122"/>
            </a:rPr>
            <a:t>TCP/IP </a:t>
          </a:r>
          <a:r>
            <a:rPr lang="zh-CN" altLang="en-US" sz="1800" b="1" kern="1200" dirty="0" smtClean="0">
              <a:latin typeface="微软雅黑" panose="020B0503020204020204" pitchFamily="34" charset="-122"/>
              <a:ea typeface="微软雅黑" panose="020B0503020204020204" pitchFamily="34" charset="-122"/>
            </a:rPr>
            <a:t>体系结构与协议，</a:t>
          </a:r>
          <a:r>
            <a:rPr lang="en-US" altLang="zh-CN"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578154"/>
        <a:ext cx="5365600" cy="958104"/>
      </dsp:txXfrm>
    </dsp:sp>
    <dsp:sp modelId="{46CFA115-E89F-48DD-8ECE-95299141CF01}">
      <dsp:nvSpPr>
        <dsp:cNvPr id="0" name=""/>
        <dsp:cNvSpPr/>
      </dsp:nvSpPr>
      <dsp:spPr>
        <a:xfrm>
          <a:off x="443657" y="1393602"/>
          <a:ext cx="2159990" cy="132720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工作原理</a:t>
          </a:r>
          <a:endParaRPr lang="zh-CN" altLang="en-US" sz="1800" b="1" kern="1200" dirty="0">
            <a:latin typeface="微软雅黑" panose="020B0503020204020204" pitchFamily="34" charset="-122"/>
            <a:ea typeface="微软雅黑" panose="020B0503020204020204" pitchFamily="34" charset="-122"/>
          </a:endParaRPr>
        </a:p>
      </dsp:txBody>
      <dsp:txXfrm>
        <a:off x="508446" y="1458391"/>
        <a:ext cx="2030412" cy="1197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1915-9D9D-42CA-B042-4CD43E01EB46}">
      <dsp:nvSpPr>
        <dsp:cNvPr id="0" name=""/>
        <dsp:cNvSpPr/>
      </dsp:nvSpPr>
      <dsp:spPr>
        <a:xfrm>
          <a:off x="31" y="9351"/>
          <a:ext cx="3056109" cy="686083"/>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连通性 </a:t>
          </a:r>
          <a:r>
            <a:rPr lang="en-US" altLang="en-US" sz="1800" b="1" kern="1200" dirty="0" smtClean="0">
              <a:latin typeface="微软雅黑" panose="020B0503020204020204" pitchFamily="34" charset="-122"/>
              <a:ea typeface="微软雅黑" panose="020B0503020204020204" pitchFamily="34" charset="-122"/>
            </a:rPr>
            <a:t>(connectivity)</a:t>
          </a:r>
          <a:endParaRPr lang="zh-CN" altLang="en-US" sz="1800" b="1" kern="1200" dirty="0">
            <a:latin typeface="微软雅黑" panose="020B0503020204020204" pitchFamily="34" charset="-122"/>
            <a:ea typeface="微软雅黑" panose="020B0503020204020204" pitchFamily="34" charset="-122"/>
          </a:endParaRPr>
        </a:p>
      </dsp:txBody>
      <dsp:txXfrm>
        <a:off x="31" y="9351"/>
        <a:ext cx="3056109" cy="686083"/>
      </dsp:txXfrm>
    </dsp:sp>
    <dsp:sp modelId="{95E3CB40-70C8-4251-9371-65AB16983D1B}">
      <dsp:nvSpPr>
        <dsp:cNvPr id="0" name=""/>
        <dsp:cNvSpPr/>
      </dsp:nvSpPr>
      <dsp:spPr>
        <a:xfrm>
          <a:off x="0" y="696579"/>
          <a:ext cx="3056109" cy="206424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kern="1200" dirty="0">
            <a:latin typeface="微软雅黑" panose="020B0503020204020204" pitchFamily="34" charset="-122"/>
            <a:ea typeface="微软雅黑" panose="020B0503020204020204" pitchFamily="34" charset="-122"/>
          </a:endParaRPr>
        </a:p>
      </dsp:txBody>
      <dsp:txXfrm>
        <a:off x="0" y="696579"/>
        <a:ext cx="3056109" cy="2064240"/>
      </dsp:txXfrm>
    </dsp:sp>
    <dsp:sp modelId="{40C4515B-BD55-4381-85FB-4FE091B3440E}">
      <dsp:nvSpPr>
        <dsp:cNvPr id="0" name=""/>
        <dsp:cNvSpPr/>
      </dsp:nvSpPr>
      <dsp:spPr>
        <a:xfrm>
          <a:off x="3483996" y="9351"/>
          <a:ext cx="3056109" cy="686083"/>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资源共享 </a:t>
          </a:r>
          <a:r>
            <a:rPr lang="en-US" altLang="en-US" sz="1800" b="1" kern="1200" dirty="0" smtClean="0">
              <a:latin typeface="微软雅黑" panose="020B0503020204020204" pitchFamily="34" charset="-122"/>
              <a:ea typeface="微软雅黑" panose="020B0503020204020204" pitchFamily="34" charset="-122"/>
            </a:rPr>
            <a:t>(Sharing)</a:t>
          </a:r>
          <a:endParaRPr lang="zh-CN" altLang="en-US" sz="1800" b="1" kern="1200" dirty="0">
            <a:latin typeface="微软雅黑" panose="020B0503020204020204" pitchFamily="34" charset="-122"/>
            <a:ea typeface="微软雅黑" panose="020B0503020204020204" pitchFamily="34" charset="-122"/>
          </a:endParaRPr>
        </a:p>
      </dsp:txBody>
      <dsp:txXfrm>
        <a:off x="3483996" y="9351"/>
        <a:ext cx="3056109" cy="686083"/>
      </dsp:txXfrm>
    </dsp:sp>
    <dsp:sp modelId="{91A65E31-AD27-4BEE-B472-DF1900C7D724}">
      <dsp:nvSpPr>
        <dsp:cNvPr id="0" name=""/>
        <dsp:cNvSpPr/>
      </dsp:nvSpPr>
      <dsp:spPr>
        <a:xfrm>
          <a:off x="3483996" y="696579"/>
          <a:ext cx="3056109" cy="2064240"/>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实现信息共享、软件共享、硬件共享。</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kern="1200" dirty="0">
            <a:latin typeface="微软雅黑" panose="020B0503020204020204" pitchFamily="34" charset="-122"/>
            <a:ea typeface="微软雅黑" panose="020B0503020204020204" pitchFamily="34" charset="-122"/>
          </a:endParaRPr>
        </a:p>
      </dsp:txBody>
      <dsp:txXfrm>
        <a:off x="3483996" y="696579"/>
        <a:ext cx="3056109" cy="2064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0F4-F441-4296-8335-01351F8E1B2B}">
      <dsp:nvSpPr>
        <dsp:cNvPr id="0" name=""/>
        <dsp:cNvSpPr/>
      </dsp:nvSpPr>
      <dsp:spPr>
        <a:xfrm>
          <a:off x="2073320" y="597217"/>
          <a:ext cx="1487805" cy="1487805"/>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互联网</a:t>
          </a:r>
          <a:endParaRPr lang="zh-CN" altLang="en-US" sz="1800" b="1" kern="1200" dirty="0">
            <a:latin typeface="微软雅黑" panose="020B0503020204020204" pitchFamily="34" charset="-122"/>
            <a:ea typeface="微软雅黑" panose="020B0503020204020204" pitchFamily="34" charset="-122"/>
          </a:endParaRPr>
        </a:p>
      </dsp:txBody>
      <dsp:txXfrm>
        <a:off x="2291204" y="815101"/>
        <a:ext cx="1052037" cy="1052037"/>
      </dsp:txXfrm>
    </dsp:sp>
    <dsp:sp modelId="{CE8AFE2D-2AC2-45F0-88B8-B2568168C3FF}">
      <dsp:nvSpPr>
        <dsp:cNvPr id="0" name=""/>
        <dsp:cNvSpPr/>
      </dsp:nvSpPr>
      <dsp:spPr>
        <a:xfrm>
          <a:off x="2445271" y="265"/>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工业</a:t>
          </a:r>
          <a:endParaRPr lang="zh-CN" altLang="en-US" sz="1600" b="1" kern="1200" dirty="0">
            <a:latin typeface="微软雅黑" panose="020B0503020204020204" pitchFamily="34" charset="-122"/>
            <a:ea typeface="微软雅黑" panose="020B0503020204020204" pitchFamily="34" charset="-122"/>
          </a:endParaRPr>
        </a:p>
      </dsp:txBody>
      <dsp:txXfrm>
        <a:off x="2554213" y="109207"/>
        <a:ext cx="526018" cy="526018"/>
      </dsp:txXfrm>
    </dsp:sp>
    <dsp:sp modelId="{670A9751-EDA7-44BE-84F6-DA052AFC6D1C}">
      <dsp:nvSpPr>
        <dsp:cNvPr id="0" name=""/>
        <dsp:cNvSpPr/>
      </dsp:nvSpPr>
      <dsp:spPr>
        <a:xfrm>
          <a:off x="3130389" y="284050"/>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农业</a:t>
          </a:r>
          <a:endParaRPr lang="zh-CN" altLang="en-US" sz="1600" b="1" kern="1200" dirty="0">
            <a:latin typeface="微软雅黑" panose="020B0503020204020204" pitchFamily="34" charset="-122"/>
            <a:ea typeface="微软雅黑" panose="020B0503020204020204" pitchFamily="34" charset="-122"/>
          </a:endParaRPr>
        </a:p>
      </dsp:txBody>
      <dsp:txXfrm>
        <a:off x="3239331" y="392992"/>
        <a:ext cx="526018" cy="526018"/>
      </dsp:txXfrm>
    </dsp:sp>
    <dsp:sp modelId="{242A4B1B-E8FC-49C8-BFF1-60EED0B2A276}">
      <dsp:nvSpPr>
        <dsp:cNvPr id="0" name=""/>
        <dsp:cNvSpPr/>
      </dsp:nvSpPr>
      <dsp:spPr>
        <a:xfrm>
          <a:off x="3414174" y="969168"/>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教育</a:t>
          </a:r>
          <a:endParaRPr lang="zh-CN" altLang="en-US" sz="1600" b="1" kern="1200" dirty="0">
            <a:latin typeface="微软雅黑" panose="020B0503020204020204" pitchFamily="34" charset="-122"/>
            <a:ea typeface="微软雅黑" panose="020B0503020204020204" pitchFamily="34" charset="-122"/>
          </a:endParaRPr>
        </a:p>
      </dsp:txBody>
      <dsp:txXfrm>
        <a:off x="3523116" y="1078110"/>
        <a:ext cx="526018" cy="526018"/>
      </dsp:txXfrm>
    </dsp:sp>
    <dsp:sp modelId="{C0A173BA-2876-4F61-AAD1-FA50AD3DFDD0}">
      <dsp:nvSpPr>
        <dsp:cNvPr id="0" name=""/>
        <dsp:cNvSpPr/>
      </dsp:nvSpPr>
      <dsp:spPr>
        <a:xfrm>
          <a:off x="3130389" y="1654286"/>
          <a:ext cx="743902" cy="743902"/>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医疗</a:t>
          </a:r>
          <a:endParaRPr lang="zh-CN" altLang="en-US" sz="1600" b="1" kern="1200" dirty="0">
            <a:latin typeface="微软雅黑" panose="020B0503020204020204" pitchFamily="34" charset="-122"/>
            <a:ea typeface="微软雅黑" panose="020B0503020204020204" pitchFamily="34" charset="-122"/>
          </a:endParaRPr>
        </a:p>
      </dsp:txBody>
      <dsp:txXfrm>
        <a:off x="3239331" y="1763228"/>
        <a:ext cx="526018" cy="526018"/>
      </dsp:txXfrm>
    </dsp:sp>
    <dsp:sp modelId="{D951B7E8-AF72-41D8-8F8D-E56CFF2EB951}">
      <dsp:nvSpPr>
        <dsp:cNvPr id="0" name=""/>
        <dsp:cNvSpPr/>
      </dsp:nvSpPr>
      <dsp:spPr>
        <a:xfrm>
          <a:off x="2445271" y="1938071"/>
          <a:ext cx="743902" cy="743902"/>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商业</a:t>
          </a:r>
          <a:endParaRPr lang="zh-CN" altLang="en-US" sz="1600" b="1" kern="1200" dirty="0">
            <a:latin typeface="微软雅黑" panose="020B0503020204020204" pitchFamily="34" charset="-122"/>
            <a:ea typeface="微软雅黑" panose="020B0503020204020204" pitchFamily="34" charset="-122"/>
          </a:endParaRPr>
        </a:p>
      </dsp:txBody>
      <dsp:txXfrm>
        <a:off x="2554213" y="2047013"/>
        <a:ext cx="526018" cy="526018"/>
      </dsp:txXfrm>
    </dsp:sp>
    <dsp:sp modelId="{2343D8A9-7AEC-4D40-8773-498EA64A78FE}">
      <dsp:nvSpPr>
        <dsp:cNvPr id="0" name=""/>
        <dsp:cNvSpPr/>
      </dsp:nvSpPr>
      <dsp:spPr>
        <a:xfrm>
          <a:off x="1760153" y="1654286"/>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交通</a:t>
          </a:r>
          <a:endParaRPr lang="zh-CN" altLang="en-US" sz="1600" b="1" kern="1200" dirty="0">
            <a:latin typeface="微软雅黑" panose="020B0503020204020204" pitchFamily="34" charset="-122"/>
            <a:ea typeface="微软雅黑" panose="020B0503020204020204" pitchFamily="34" charset="-122"/>
          </a:endParaRPr>
        </a:p>
      </dsp:txBody>
      <dsp:txXfrm>
        <a:off x="1869095" y="1763228"/>
        <a:ext cx="526018" cy="526018"/>
      </dsp:txXfrm>
    </dsp:sp>
    <dsp:sp modelId="{4B8ABBE8-E9C9-4F6B-9525-8C9A18414CDE}">
      <dsp:nvSpPr>
        <dsp:cNvPr id="0" name=""/>
        <dsp:cNvSpPr/>
      </dsp:nvSpPr>
      <dsp:spPr>
        <a:xfrm>
          <a:off x="1476368" y="969168"/>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金融</a:t>
          </a:r>
          <a:endParaRPr lang="zh-CN" altLang="en-US" sz="1600" kern="1200" dirty="0"/>
        </a:p>
      </dsp:txBody>
      <dsp:txXfrm>
        <a:off x="1585310" y="1078110"/>
        <a:ext cx="526018" cy="526018"/>
      </dsp:txXfrm>
    </dsp:sp>
    <dsp:sp modelId="{C13D16A4-6F51-437B-A7BA-09AB4609C68B}">
      <dsp:nvSpPr>
        <dsp:cNvPr id="0" name=""/>
        <dsp:cNvSpPr/>
      </dsp:nvSpPr>
      <dsp:spPr>
        <a:xfrm>
          <a:off x="1760153" y="284050"/>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政务</a:t>
          </a:r>
          <a:endParaRPr lang="zh-CN" altLang="en-US" sz="1600" b="1" kern="1200" dirty="0">
            <a:latin typeface="微软雅黑" panose="020B0503020204020204" pitchFamily="34" charset="-122"/>
            <a:ea typeface="微软雅黑" panose="020B0503020204020204" pitchFamily="34" charset="-122"/>
          </a:endParaRPr>
        </a:p>
      </dsp:txBody>
      <dsp:txXfrm>
        <a:off x="1869095" y="392992"/>
        <a:ext cx="526018" cy="52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1065947" y="540"/>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540"/>
        <a:ext cx="3822052" cy="329904"/>
      </dsp:txXfrm>
    </dsp:sp>
    <dsp:sp modelId="{AB5BAA63-A84A-45D9-BE90-07814A821613}">
      <dsp:nvSpPr>
        <dsp:cNvPr id="0" name=""/>
        <dsp:cNvSpPr/>
      </dsp:nvSpPr>
      <dsp:spPr>
        <a:xfrm>
          <a:off x="900995" y="540"/>
          <a:ext cx="329904" cy="3299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1065947" y="428924"/>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428924"/>
        <a:ext cx="3822052" cy="329904"/>
      </dsp:txXfrm>
    </dsp:sp>
    <dsp:sp modelId="{04B9F40C-275B-47DA-8505-BDB99315D1A6}">
      <dsp:nvSpPr>
        <dsp:cNvPr id="0" name=""/>
        <dsp:cNvSpPr/>
      </dsp:nvSpPr>
      <dsp:spPr>
        <a:xfrm>
          <a:off x="900995" y="428924"/>
          <a:ext cx="329904" cy="3299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1065947" y="857307"/>
          <a:ext cx="3904528" cy="32990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857307"/>
        <a:ext cx="3822052" cy="329904"/>
      </dsp:txXfrm>
    </dsp:sp>
    <dsp:sp modelId="{92DE488D-B3DE-493C-AC30-DA96AC1FFB62}">
      <dsp:nvSpPr>
        <dsp:cNvPr id="0" name=""/>
        <dsp:cNvSpPr/>
      </dsp:nvSpPr>
      <dsp:spPr>
        <a:xfrm>
          <a:off x="900995" y="857307"/>
          <a:ext cx="329904" cy="3299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1065947" y="1285691"/>
          <a:ext cx="3904528" cy="32990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285691"/>
        <a:ext cx="3822052" cy="329904"/>
      </dsp:txXfrm>
    </dsp:sp>
    <dsp:sp modelId="{A6F09614-1B57-44CB-B907-F8E2D46EFEED}">
      <dsp:nvSpPr>
        <dsp:cNvPr id="0" name=""/>
        <dsp:cNvSpPr/>
      </dsp:nvSpPr>
      <dsp:spPr>
        <a:xfrm>
          <a:off x="900995" y="1285691"/>
          <a:ext cx="329904" cy="32990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1065947" y="1714075"/>
          <a:ext cx="3904528" cy="329904"/>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欺诈</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714075"/>
        <a:ext cx="3822052" cy="329904"/>
      </dsp:txXfrm>
    </dsp:sp>
    <dsp:sp modelId="{D61B7255-D308-44FB-979B-BD5549502A3A}">
      <dsp:nvSpPr>
        <dsp:cNvPr id="0" name=""/>
        <dsp:cNvSpPr/>
      </dsp:nvSpPr>
      <dsp:spPr>
        <a:xfrm>
          <a:off x="900995" y="1714075"/>
          <a:ext cx="329904" cy="32990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1065947" y="2142459"/>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网瘾</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142459"/>
        <a:ext cx="3822052" cy="329904"/>
      </dsp:txXfrm>
    </dsp:sp>
    <dsp:sp modelId="{9BF7EE4E-012F-4DF5-B272-EAA79ECA8C75}">
      <dsp:nvSpPr>
        <dsp:cNvPr id="0" name=""/>
        <dsp:cNvSpPr/>
      </dsp:nvSpPr>
      <dsp:spPr>
        <a:xfrm>
          <a:off x="900995" y="2142459"/>
          <a:ext cx="329904" cy="32990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1065947" y="2570843"/>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en-US" altLang="zh-CN" sz="1600" b="1" kern="1200" smtClean="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570843"/>
        <a:ext cx="3822052" cy="329904"/>
      </dsp:txXfrm>
    </dsp:sp>
    <dsp:sp modelId="{4737311F-297D-4E95-B8C4-5619F0D22DF2}">
      <dsp:nvSpPr>
        <dsp:cNvPr id="0" name=""/>
        <dsp:cNvSpPr/>
      </dsp:nvSpPr>
      <dsp:spPr>
        <a:xfrm>
          <a:off x="900995" y="2570843"/>
          <a:ext cx="329904" cy="3299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892970" y="214491"/>
          <a:ext cx="928252" cy="2711653"/>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a:xfrm>
          <a:off x="190854" y="1259522"/>
          <a:ext cx="2488800"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1969 – 1990</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从单个网络 </a:t>
          </a:r>
          <a:r>
            <a:rPr lang="en-US" altLang="en-US" sz="1800" b="1" kern="1200" dirty="0" smtClean="0">
              <a:latin typeface="微软雅黑" panose="020B0503020204020204" pitchFamily="34" charset="-122"/>
              <a:ea typeface="微软雅黑" panose="020B0503020204020204" pitchFamily="34" charset="-122"/>
            </a:rPr>
            <a:t>ARPANET </a:t>
          </a:r>
          <a:r>
            <a:rPr lang="zh-CN" altLang="en-US" sz="1800" b="1" kern="1200" dirty="0" smtClean="0">
              <a:latin typeface="微软雅黑" panose="020B0503020204020204" pitchFamily="34" charset="-122"/>
              <a:ea typeface="微软雅黑" panose="020B0503020204020204" pitchFamily="34" charset="-122"/>
            </a:rPr>
            <a:t>向互联网发展。</a:t>
          </a:r>
        </a:p>
      </dsp:txBody>
      <dsp:txXfrm>
        <a:off x="190854" y="1259522"/>
        <a:ext cx="2488800" cy="1222330"/>
      </dsp:txXfrm>
    </dsp:sp>
    <dsp:sp modelId="{01A2BA42-237A-44CF-A211-45BD14932625}">
      <dsp:nvSpPr>
        <dsp:cNvPr id="0" name=""/>
        <dsp:cNvSpPr/>
      </dsp:nvSpPr>
      <dsp:spPr>
        <a:xfrm>
          <a:off x="1869380" y="684308"/>
          <a:ext cx="263106" cy="263106"/>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3739067" y="-182963"/>
          <a:ext cx="928252" cy="2661716"/>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a:xfrm>
          <a:off x="3061382" y="837099"/>
          <a:ext cx="2178503"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1985 – 1993</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建成了三级结构的互联网 。</a:t>
          </a:r>
        </a:p>
      </dsp:txBody>
      <dsp:txXfrm>
        <a:off x="3061382" y="837099"/>
        <a:ext cx="2178503" cy="1222330"/>
      </dsp:txXfrm>
    </dsp:sp>
    <dsp:sp modelId="{2D8632D6-57D5-4C06-81CE-104155293B86}">
      <dsp:nvSpPr>
        <dsp:cNvPr id="0" name=""/>
        <dsp:cNvSpPr/>
      </dsp:nvSpPr>
      <dsp:spPr>
        <a:xfrm>
          <a:off x="4715477" y="261884"/>
          <a:ext cx="263106" cy="263106"/>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6402878" y="-398133"/>
          <a:ext cx="928252" cy="2247210"/>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a:xfrm>
          <a:off x="5938101" y="414676"/>
          <a:ext cx="2014124"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1993 –</a:t>
          </a:r>
          <a:r>
            <a:rPr lang="en-US" altLang="zh-CN" sz="1800" b="1" kern="1200" dirty="0" smtClean="0">
              <a:solidFill>
                <a:srgbClr val="CC00CC"/>
              </a:solidFill>
              <a:latin typeface="微软雅黑" panose="020B0503020204020204" pitchFamily="34" charset="-122"/>
              <a:ea typeface="微软雅黑" panose="020B0503020204020204" pitchFamily="34" charset="-122"/>
            </a:rPr>
            <a:t> </a:t>
          </a:r>
          <a:r>
            <a:rPr lang="zh-CN" altLang="en-US" sz="1800" b="1" kern="1200" dirty="0" smtClean="0">
              <a:solidFill>
                <a:srgbClr val="CC00CC"/>
              </a:solidFill>
              <a:latin typeface="微软雅黑" panose="020B0503020204020204" pitchFamily="34" charset="-122"/>
              <a:ea typeface="微软雅黑" panose="020B0503020204020204" pitchFamily="34" charset="-122"/>
            </a:rPr>
            <a:t>现在</a:t>
          </a:r>
          <a:endParaRPr lang="en-US" altLang="zh-CN" sz="1800" b="1" kern="1200" dirty="0" smtClean="0">
            <a:solidFill>
              <a:srgbClr val="CC00CC"/>
            </a:solidFill>
            <a:latin typeface="微软雅黑" panose="020B0503020204020204" pitchFamily="34" charset="-122"/>
            <a:ea typeface="微软雅黑" panose="020B0503020204020204" pitchFamily="34" charset="-122"/>
          </a:endParaRPr>
        </a:p>
        <a:p>
          <a:pPr lvl="0" algn="l" defTabSz="800100">
            <a:lnSpc>
              <a:spcPts val="2800"/>
            </a:lnSpc>
            <a:spcBef>
              <a:spcPct val="0"/>
            </a:spcBef>
            <a:spcAft>
              <a:spcPts val="0"/>
            </a:spcAft>
          </a:pPr>
          <a:r>
            <a:rPr lang="zh-CN" altLang="zh-CN" sz="1800" b="1" kern="1200" dirty="0" smtClean="0">
              <a:latin typeface="微软雅黑" panose="020B0503020204020204" pitchFamily="34" charset="-122"/>
              <a:ea typeface="微软雅黑" panose="020B0503020204020204" pitchFamily="34" charset="-122"/>
            </a:rPr>
            <a:t>全球范围的多层次</a:t>
          </a:r>
          <a:r>
            <a:rPr lang="en-US" altLang="zh-CN" sz="1800" b="1" kern="1200" dirty="0" smtClean="0">
              <a:latin typeface="微软雅黑" panose="020B0503020204020204" pitchFamily="34" charset="-122"/>
              <a:ea typeface="微软雅黑" panose="020B0503020204020204" pitchFamily="34" charset="-122"/>
            </a:rPr>
            <a:t> ISP </a:t>
          </a:r>
          <a:r>
            <a:rPr lang="zh-CN" altLang="zh-CN" sz="1800" b="1" kern="1200" dirty="0" smtClean="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5938101" y="414676"/>
        <a:ext cx="2014124" cy="1222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F835-55F0-4C61-A2A3-44AE2ED9D7FE}">
      <dsp:nvSpPr>
        <dsp:cNvPr id="0" name=""/>
        <dsp:cNvSpPr/>
      </dsp:nvSpPr>
      <dsp:spPr>
        <a:xfrm>
          <a:off x="32" y="5399"/>
          <a:ext cx="309273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客户</a:t>
          </a:r>
          <a:r>
            <a:rPr lang="en-US" altLang="zh-CN" sz="1800" b="1" kern="1200" dirty="0" smtClean="0">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服务器方式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2" y="5399"/>
        <a:ext cx="3092733" cy="720000"/>
      </dsp:txXfrm>
    </dsp:sp>
    <dsp:sp modelId="{ACB976F2-8BF8-4A70-91C5-C91BC345A4AF}">
      <dsp:nvSpPr>
        <dsp:cNvPr id="0" name=""/>
        <dsp:cNvSpPr/>
      </dsp:nvSpPr>
      <dsp:spPr>
        <a:xfrm>
          <a:off x="32" y="725399"/>
          <a:ext cx="3092733" cy="109800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Client / Server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C/S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2" y="725399"/>
        <a:ext cx="3092733" cy="1098000"/>
      </dsp:txXfrm>
    </dsp:sp>
    <dsp:sp modelId="{FD082DEC-BD21-4E00-AA12-CC0ED5CBCB32}">
      <dsp:nvSpPr>
        <dsp:cNvPr id="0" name=""/>
        <dsp:cNvSpPr/>
      </dsp:nvSpPr>
      <dsp:spPr>
        <a:xfrm>
          <a:off x="3525748" y="5399"/>
          <a:ext cx="3092733" cy="720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对等方式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525748" y="5399"/>
        <a:ext cx="3092733" cy="720000"/>
      </dsp:txXfrm>
    </dsp:sp>
    <dsp:sp modelId="{B62719DE-8DA5-4764-8561-2A4AB2C96331}">
      <dsp:nvSpPr>
        <dsp:cNvPr id="0" name=""/>
        <dsp:cNvSpPr/>
      </dsp:nvSpPr>
      <dsp:spPr>
        <a:xfrm>
          <a:off x="3525748" y="725399"/>
          <a:ext cx="3092733" cy="109800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Peer to Peer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P2P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525748" y="725399"/>
        <a:ext cx="3092733"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663E31-1E5C-46E8-8C6F-6F7C45DE3796}" type="datetimeFigureOut">
              <a:rPr lang="zh-CN" altLang="en-US" smtClean="0"/>
              <a:t>2022/1/15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293C26-FDE8-4347-B84D-2F1F23C67378}" type="slidenum">
              <a:rPr lang="zh-CN" altLang="en-US" smtClean="0"/>
              <a:t>‹#›</a:t>
            </a:fld>
            <a:endParaRPr lang="zh-CN" altLang="en-US"/>
          </a:p>
        </p:txBody>
      </p:sp>
    </p:spTree>
    <p:extLst>
      <p:ext uri="{BB962C8B-B14F-4D97-AF65-F5344CB8AC3E}">
        <p14:creationId xmlns:p14="http://schemas.microsoft.com/office/powerpoint/2010/main" val="2960520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2022/1/15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2</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41</a:t>
            </a:fld>
            <a:endParaRPr lang="zh-CN" altLang="en-US"/>
          </a:p>
        </p:txBody>
      </p:sp>
    </p:spTree>
    <p:extLst>
      <p:ext uri="{BB962C8B-B14F-4D97-AF65-F5344CB8AC3E}">
        <p14:creationId xmlns:p14="http://schemas.microsoft.com/office/powerpoint/2010/main" val="414461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42</a:t>
            </a:fld>
            <a:endParaRPr lang="zh-CN" altLang="en-US"/>
          </a:p>
        </p:txBody>
      </p:sp>
    </p:spTree>
    <p:extLst>
      <p:ext uri="{BB962C8B-B14F-4D97-AF65-F5344CB8AC3E}">
        <p14:creationId xmlns:p14="http://schemas.microsoft.com/office/powerpoint/2010/main" val="57600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43</a:t>
            </a:fld>
            <a:endParaRPr lang="zh-CN" altLang="en-US"/>
          </a:p>
        </p:txBody>
      </p:sp>
    </p:spTree>
    <p:extLst>
      <p:ext uri="{BB962C8B-B14F-4D97-AF65-F5344CB8AC3E}">
        <p14:creationId xmlns:p14="http://schemas.microsoft.com/office/powerpoint/2010/main" val="3443751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45</a:t>
            </a:fld>
            <a:endParaRPr lang="zh-CN" altLang="en-US"/>
          </a:p>
        </p:txBody>
      </p:sp>
    </p:spTree>
    <p:extLst>
      <p:ext uri="{BB962C8B-B14F-4D97-AF65-F5344CB8AC3E}">
        <p14:creationId xmlns:p14="http://schemas.microsoft.com/office/powerpoint/2010/main" val="1072329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48</a:t>
            </a:fld>
            <a:endParaRPr lang="zh-CN" altLang="en-US"/>
          </a:p>
        </p:txBody>
      </p:sp>
    </p:spTree>
    <p:extLst>
      <p:ext uri="{BB962C8B-B14F-4D97-AF65-F5344CB8AC3E}">
        <p14:creationId xmlns:p14="http://schemas.microsoft.com/office/powerpoint/2010/main" val="3395758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49</a:t>
            </a:fld>
            <a:endParaRPr lang="zh-CN" altLang="en-US"/>
          </a:p>
        </p:txBody>
      </p:sp>
    </p:spTree>
    <p:extLst>
      <p:ext uri="{BB962C8B-B14F-4D97-AF65-F5344CB8AC3E}">
        <p14:creationId xmlns:p14="http://schemas.microsoft.com/office/powerpoint/2010/main" val="148878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64</a:t>
            </a:fld>
            <a:endParaRPr lang="zh-CN" altLang="en-US"/>
          </a:p>
        </p:txBody>
      </p:sp>
    </p:spTree>
    <p:extLst>
      <p:ext uri="{BB962C8B-B14F-4D97-AF65-F5344CB8AC3E}">
        <p14:creationId xmlns:p14="http://schemas.microsoft.com/office/powerpoint/2010/main" val="1463152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71</a:t>
            </a:fld>
            <a:endParaRPr lang="zh-CN" altLang="en-US"/>
          </a:p>
        </p:txBody>
      </p:sp>
    </p:spTree>
    <p:extLst>
      <p:ext uri="{BB962C8B-B14F-4D97-AF65-F5344CB8AC3E}">
        <p14:creationId xmlns:p14="http://schemas.microsoft.com/office/powerpoint/2010/main" val="4216458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75</a:t>
            </a:fld>
            <a:endParaRPr lang="zh-CN" altLang="en-US"/>
          </a:p>
        </p:txBody>
      </p:sp>
    </p:spTree>
    <p:extLst>
      <p:ext uri="{BB962C8B-B14F-4D97-AF65-F5344CB8AC3E}">
        <p14:creationId xmlns:p14="http://schemas.microsoft.com/office/powerpoint/2010/main" val="238349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82</a:t>
            </a:fld>
            <a:endParaRPr lang="zh-CN" altLang="en-US"/>
          </a:p>
        </p:txBody>
      </p:sp>
    </p:spTree>
    <p:extLst>
      <p:ext uri="{BB962C8B-B14F-4D97-AF65-F5344CB8AC3E}">
        <p14:creationId xmlns:p14="http://schemas.microsoft.com/office/powerpoint/2010/main" val="213063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a:t>
            </a:fld>
            <a:endParaRPr lang="zh-CN" altLang="en-US"/>
          </a:p>
        </p:txBody>
      </p:sp>
    </p:spTree>
    <p:extLst>
      <p:ext uri="{BB962C8B-B14F-4D97-AF65-F5344CB8AC3E}">
        <p14:creationId xmlns:p14="http://schemas.microsoft.com/office/powerpoint/2010/main" val="1692855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83</a:t>
            </a:fld>
            <a:endParaRPr lang="zh-CN" altLang="en-US"/>
          </a:p>
        </p:txBody>
      </p:sp>
    </p:spTree>
    <p:extLst>
      <p:ext uri="{BB962C8B-B14F-4D97-AF65-F5344CB8AC3E}">
        <p14:creationId xmlns:p14="http://schemas.microsoft.com/office/powerpoint/2010/main" val="195779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88</a:t>
            </a:fld>
            <a:endParaRPr lang="zh-CN" altLang="en-US"/>
          </a:p>
        </p:txBody>
      </p:sp>
    </p:spTree>
    <p:extLst>
      <p:ext uri="{BB962C8B-B14F-4D97-AF65-F5344CB8AC3E}">
        <p14:creationId xmlns:p14="http://schemas.microsoft.com/office/powerpoint/2010/main" val="2672136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101</a:t>
            </a:fld>
            <a:endParaRPr lang="zh-CN" altLang="en-US"/>
          </a:p>
        </p:txBody>
      </p:sp>
    </p:spTree>
    <p:extLst>
      <p:ext uri="{BB962C8B-B14F-4D97-AF65-F5344CB8AC3E}">
        <p14:creationId xmlns:p14="http://schemas.microsoft.com/office/powerpoint/2010/main" val="2932597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106</a:t>
            </a:fld>
            <a:endParaRPr lang="zh-CN" altLang="en-US"/>
          </a:p>
        </p:txBody>
      </p:sp>
    </p:spTree>
    <p:extLst>
      <p:ext uri="{BB962C8B-B14F-4D97-AF65-F5344CB8AC3E}">
        <p14:creationId xmlns:p14="http://schemas.microsoft.com/office/powerpoint/2010/main" val="210096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110</a:t>
            </a:fld>
            <a:endParaRPr lang="zh-CN" altLang="en-US"/>
          </a:p>
        </p:txBody>
      </p:sp>
    </p:spTree>
    <p:extLst>
      <p:ext uri="{BB962C8B-B14F-4D97-AF65-F5344CB8AC3E}">
        <p14:creationId xmlns:p14="http://schemas.microsoft.com/office/powerpoint/2010/main" val="1689515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111</a:t>
            </a:fld>
            <a:endParaRPr lang="zh-CN" altLang="en-US"/>
          </a:p>
        </p:txBody>
      </p:sp>
    </p:spTree>
    <p:extLst>
      <p:ext uri="{BB962C8B-B14F-4D97-AF65-F5344CB8AC3E}">
        <p14:creationId xmlns:p14="http://schemas.microsoft.com/office/powerpoint/2010/main" val="3330987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112</a:t>
            </a:fld>
            <a:endParaRPr lang="zh-CN" altLang="en-US"/>
          </a:p>
        </p:txBody>
      </p:sp>
    </p:spTree>
    <p:extLst>
      <p:ext uri="{BB962C8B-B14F-4D97-AF65-F5344CB8AC3E}">
        <p14:creationId xmlns:p14="http://schemas.microsoft.com/office/powerpoint/2010/main" val="2183576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113</a:t>
            </a:fld>
            <a:endParaRPr lang="zh-CN" altLang="en-US"/>
          </a:p>
        </p:txBody>
      </p:sp>
    </p:spTree>
    <p:extLst>
      <p:ext uri="{BB962C8B-B14F-4D97-AF65-F5344CB8AC3E}">
        <p14:creationId xmlns:p14="http://schemas.microsoft.com/office/powerpoint/2010/main" val="177067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114</a:t>
            </a:fld>
            <a:endParaRPr lang="zh-CN" altLang="en-US"/>
          </a:p>
        </p:txBody>
      </p:sp>
    </p:spTree>
    <p:extLst>
      <p:ext uri="{BB962C8B-B14F-4D97-AF65-F5344CB8AC3E}">
        <p14:creationId xmlns:p14="http://schemas.microsoft.com/office/powerpoint/2010/main" val="172738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115</a:t>
            </a:fld>
            <a:endParaRPr lang="zh-CN" altLang="en-US"/>
          </a:p>
        </p:txBody>
      </p:sp>
    </p:spTree>
    <p:extLst>
      <p:ext uri="{BB962C8B-B14F-4D97-AF65-F5344CB8AC3E}">
        <p14:creationId xmlns:p14="http://schemas.microsoft.com/office/powerpoint/2010/main" val="421928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a:t>
            </a:fld>
            <a:endParaRPr lang="zh-CN" altLang="en-US"/>
          </a:p>
        </p:txBody>
      </p:sp>
    </p:spTree>
    <p:extLst>
      <p:ext uri="{BB962C8B-B14F-4D97-AF65-F5344CB8AC3E}">
        <p14:creationId xmlns:p14="http://schemas.microsoft.com/office/powerpoint/2010/main" val="707148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116</a:t>
            </a:fld>
            <a:endParaRPr lang="zh-CN" altLang="en-US"/>
          </a:p>
        </p:txBody>
      </p:sp>
    </p:spTree>
    <p:extLst>
      <p:ext uri="{BB962C8B-B14F-4D97-AF65-F5344CB8AC3E}">
        <p14:creationId xmlns:p14="http://schemas.microsoft.com/office/powerpoint/2010/main" val="111609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117</a:t>
            </a:fld>
            <a:endParaRPr lang="zh-CN" altLang="en-US"/>
          </a:p>
        </p:txBody>
      </p:sp>
    </p:spTree>
    <p:extLst>
      <p:ext uri="{BB962C8B-B14F-4D97-AF65-F5344CB8AC3E}">
        <p14:creationId xmlns:p14="http://schemas.microsoft.com/office/powerpoint/2010/main" val="4182519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131</a:t>
            </a:fld>
            <a:endParaRPr lang="zh-CN" altLang="en-US"/>
          </a:p>
        </p:txBody>
      </p:sp>
    </p:spTree>
    <p:extLst>
      <p:ext uri="{BB962C8B-B14F-4D97-AF65-F5344CB8AC3E}">
        <p14:creationId xmlns:p14="http://schemas.microsoft.com/office/powerpoint/2010/main" val="4173857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132</a:t>
            </a:fld>
            <a:endParaRPr lang="zh-CN" altLang="en-US"/>
          </a:p>
        </p:txBody>
      </p:sp>
    </p:spTree>
    <p:extLst>
      <p:ext uri="{BB962C8B-B14F-4D97-AF65-F5344CB8AC3E}">
        <p14:creationId xmlns:p14="http://schemas.microsoft.com/office/powerpoint/2010/main" val="360050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133</a:t>
            </a:fld>
            <a:endParaRPr lang="zh-CN" altLang="en-US"/>
          </a:p>
        </p:txBody>
      </p:sp>
    </p:spTree>
    <p:extLst>
      <p:ext uri="{BB962C8B-B14F-4D97-AF65-F5344CB8AC3E}">
        <p14:creationId xmlns:p14="http://schemas.microsoft.com/office/powerpoint/2010/main" val="3219897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134</a:t>
            </a:fld>
            <a:endParaRPr lang="zh-CN" altLang="en-US"/>
          </a:p>
        </p:txBody>
      </p:sp>
    </p:spTree>
    <p:extLst>
      <p:ext uri="{BB962C8B-B14F-4D97-AF65-F5344CB8AC3E}">
        <p14:creationId xmlns:p14="http://schemas.microsoft.com/office/powerpoint/2010/main" val="3565867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135</a:t>
            </a:fld>
            <a:endParaRPr lang="zh-CN" altLang="en-US"/>
          </a:p>
        </p:txBody>
      </p:sp>
    </p:spTree>
    <p:extLst>
      <p:ext uri="{BB962C8B-B14F-4D97-AF65-F5344CB8AC3E}">
        <p14:creationId xmlns:p14="http://schemas.microsoft.com/office/powerpoint/2010/main" val="1997738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136</a:t>
            </a:fld>
            <a:endParaRPr lang="zh-CN" altLang="en-US"/>
          </a:p>
        </p:txBody>
      </p:sp>
    </p:spTree>
    <p:extLst>
      <p:ext uri="{BB962C8B-B14F-4D97-AF65-F5344CB8AC3E}">
        <p14:creationId xmlns:p14="http://schemas.microsoft.com/office/powerpoint/2010/main" val="1030350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137</a:t>
            </a:fld>
            <a:endParaRPr lang="zh-CN" altLang="en-US"/>
          </a:p>
        </p:txBody>
      </p:sp>
    </p:spTree>
    <p:extLst>
      <p:ext uri="{BB962C8B-B14F-4D97-AF65-F5344CB8AC3E}">
        <p14:creationId xmlns:p14="http://schemas.microsoft.com/office/powerpoint/2010/main" val="848113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138</a:t>
            </a:fld>
            <a:endParaRPr lang="zh-CN" altLang="en-US"/>
          </a:p>
        </p:txBody>
      </p:sp>
    </p:spTree>
    <p:extLst>
      <p:ext uri="{BB962C8B-B14F-4D97-AF65-F5344CB8AC3E}">
        <p14:creationId xmlns:p14="http://schemas.microsoft.com/office/powerpoint/2010/main" val="761547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a:t>
            </a:fld>
            <a:endParaRPr lang="zh-CN" altLang="en-US"/>
          </a:p>
        </p:txBody>
      </p:sp>
    </p:spTree>
    <p:extLst>
      <p:ext uri="{BB962C8B-B14F-4D97-AF65-F5344CB8AC3E}">
        <p14:creationId xmlns:p14="http://schemas.microsoft.com/office/powerpoint/2010/main" val="3939643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144</a:t>
            </a:fld>
            <a:endParaRPr lang="zh-CN" altLang="en-US"/>
          </a:p>
        </p:txBody>
      </p:sp>
    </p:spTree>
    <p:extLst>
      <p:ext uri="{BB962C8B-B14F-4D97-AF65-F5344CB8AC3E}">
        <p14:creationId xmlns:p14="http://schemas.microsoft.com/office/powerpoint/2010/main" val="341391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22</a:t>
            </a:fld>
            <a:endParaRPr lang="zh-CN" altLang="en-US"/>
          </a:p>
        </p:txBody>
      </p:sp>
    </p:spTree>
    <p:extLst>
      <p:ext uri="{BB962C8B-B14F-4D97-AF65-F5344CB8AC3E}">
        <p14:creationId xmlns:p14="http://schemas.microsoft.com/office/powerpoint/2010/main" val="304032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23</a:t>
            </a:fld>
            <a:endParaRPr lang="zh-CN" altLang="en-US"/>
          </a:p>
        </p:txBody>
      </p:sp>
    </p:spTree>
    <p:extLst>
      <p:ext uri="{BB962C8B-B14F-4D97-AF65-F5344CB8AC3E}">
        <p14:creationId xmlns:p14="http://schemas.microsoft.com/office/powerpoint/2010/main" val="189480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26</a:t>
            </a:fld>
            <a:endParaRPr lang="zh-CN" altLang="en-US"/>
          </a:p>
        </p:txBody>
      </p:sp>
    </p:spTree>
    <p:extLst>
      <p:ext uri="{BB962C8B-B14F-4D97-AF65-F5344CB8AC3E}">
        <p14:creationId xmlns:p14="http://schemas.microsoft.com/office/powerpoint/2010/main" val="1688177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38</a:t>
            </a:fld>
            <a:endParaRPr lang="zh-CN" altLang="en-US"/>
          </a:p>
        </p:txBody>
      </p:sp>
    </p:spTree>
    <p:extLst>
      <p:ext uri="{BB962C8B-B14F-4D97-AF65-F5344CB8AC3E}">
        <p14:creationId xmlns:p14="http://schemas.microsoft.com/office/powerpoint/2010/main" val="1531567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39</a:t>
            </a:fld>
            <a:endParaRPr lang="zh-CN" altLang="en-US"/>
          </a:p>
        </p:txBody>
      </p:sp>
    </p:spTree>
    <p:extLst>
      <p:ext uri="{BB962C8B-B14F-4D97-AF65-F5344CB8AC3E}">
        <p14:creationId xmlns:p14="http://schemas.microsoft.com/office/powerpoint/2010/main" val="2324873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2022/1/15</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34735901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2022/1/15</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3821200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2022/1/15</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2022/1/15</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2022/1/15</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2022/1/15</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2022/1/15</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val="81862355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val="203663634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val="21945708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806576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8257432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0242" name="图片 1" descr="D:\Desktop\模板\校徽\FIT校徽-20191204（定稿）\FIT校徽-红（RGB 163，31，52）\圆校徽（RGB红）.JPG.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53168" y="100314"/>
            <a:ext cx="529496" cy="52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92910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2022/1/15</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val="14064827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2022/1/15</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11832965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image" Target="../media/image4.jpeg"/><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919588"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dirty="0">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44272" y="165100"/>
            <a:ext cx="14927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itchFamily="34" charset="-122"/>
                <a:ea typeface="微软雅黑" pitchFamily="34" charset="-122"/>
              </a:rPr>
              <a:t>计算机网络 </a:t>
            </a:r>
            <a:r>
              <a:rPr lang="en-US" altLang="zh-CN" sz="1100" b="1" dirty="0" smtClean="0">
                <a:solidFill>
                  <a:srgbClr val="0070C0"/>
                </a:solidFill>
                <a:latin typeface="微软雅黑" pitchFamily="34" charset="-122"/>
                <a:ea typeface="微软雅黑" pitchFamily="34" charset="-122"/>
              </a:rPr>
              <a:t>(</a:t>
            </a:r>
            <a:r>
              <a:rPr lang="zh-CN" altLang="en-US" sz="1100" b="1" dirty="0" smtClean="0">
                <a:solidFill>
                  <a:srgbClr val="0070C0"/>
                </a:solidFill>
                <a:latin typeface="微软雅黑" pitchFamily="34" charset="-122"/>
                <a:ea typeface="微软雅黑" pitchFamily="34" charset="-122"/>
              </a:rPr>
              <a:t>第 </a:t>
            </a:r>
            <a:r>
              <a:rPr lang="en-US" altLang="zh-CN" sz="1100" b="1" dirty="0" smtClean="0">
                <a:solidFill>
                  <a:srgbClr val="0070C0"/>
                </a:solidFill>
                <a:latin typeface="微软雅黑" pitchFamily="34" charset="-122"/>
                <a:ea typeface="微软雅黑" pitchFamily="34" charset="-122"/>
              </a:rPr>
              <a:t>8 </a:t>
            </a:r>
            <a:r>
              <a:rPr lang="zh-CN" altLang="en-US" sz="1100" b="1" dirty="0" smtClean="0">
                <a:solidFill>
                  <a:srgbClr val="0070C0"/>
                </a:solidFill>
                <a:latin typeface="微软雅黑" pitchFamily="34" charset="-122"/>
                <a:ea typeface="微软雅黑" pitchFamily="34" charset="-122"/>
              </a:rPr>
              <a:t>版</a:t>
            </a:r>
            <a:r>
              <a:rPr lang="en-US" altLang="zh-CN" sz="1100" b="1" dirty="0">
                <a:solidFill>
                  <a:srgbClr val="0070C0"/>
                </a:solidFill>
                <a:latin typeface="微软雅黑" pitchFamily="34" charset="-122"/>
                <a:ea typeface="微软雅黑" pitchFamily="34" charset="-122"/>
              </a:rPr>
              <a:t>)</a:t>
            </a:r>
            <a:endParaRPr lang="fr-FR" altLang="zh-CN" sz="1100" b="1" dirty="0">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3" name="图片 2"/>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489412" y="149234"/>
            <a:ext cx="358346" cy="458684"/>
          </a:xfrm>
          <a:prstGeom prst="rect">
            <a:avLst/>
          </a:prstGeom>
        </p:spPr>
      </p:pic>
      <p:pic>
        <p:nvPicPr>
          <p:cNvPr id="16" name="图片 1" descr="D:\Desktop\模板\校徽\FIT校徽-20191204（定稿）\FIT校徽-红（RGB 163，31，52）\圆校徽（RGB红）.JPG.jp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8353168" y="100314"/>
            <a:ext cx="529496" cy="52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9" r:id="rId1"/>
    <p:sldLayoutId id="2147483682" r:id="rId2"/>
    <p:sldLayoutId id="2147483684" r:id="rId3"/>
    <p:sldLayoutId id="2147483683" r:id="rId4"/>
    <p:sldLayoutId id="2147483685" r:id="rId5"/>
    <p:sldLayoutId id="2147483686"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pic>
        <p:nvPicPr>
          <p:cNvPr id="15" name="图片 1" descr="D:\Desktop\模板\校徽\FIT校徽-20191204（定稿）\FIT校徽-红（RGB 163，31，52）\圆校徽（RGB红）.JPG.jp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353168" y="100314"/>
            <a:ext cx="529496" cy="52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2.wmf"/></Relationships>
</file>

<file path=ppt/slides/_rels/slide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2.wmf"/></Relationships>
</file>

<file path=ppt/slides/_rels/slide1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2.wmf"/></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2.wmf"/></Relationships>
</file>

<file path=ppt/slides/_rels/slide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2.wmf"/></Relationships>
</file>

<file path=ppt/slides/_rels/slide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2.wmf"/></Relationships>
</file>

<file path=ppt/slides/_rels/slide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2.wmf"/></Relationships>
</file>

<file path=ppt/slides/_rels/slide1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2.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2.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42.png"/><Relationship Id="rId5" Type="http://schemas.openxmlformats.org/officeDocument/2006/relationships/oleObject" Target="../embeddings/oleObject2.bin"/><Relationship Id="rId4" Type="http://schemas.openxmlformats.org/officeDocument/2006/relationships/image" Target="../media/image66.w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66.w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66.w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wm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w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wmf"/><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50.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9.png"/><Relationship Id="rId5" Type="http://schemas.microsoft.com/office/2007/relationships/hdphoto" Target="../media/hdphoto2.wdp"/><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1.wmf"/><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a:t>
            </a:r>
            <a:r>
              <a:rPr lang="fr-FR" sz="1600" b="1" dirty="0" smtClean="0">
                <a:solidFill>
                  <a:srgbClr val="00B0F0"/>
                </a:solidFill>
                <a:latin typeface="微软雅黑" pitchFamily="34" charset="-122"/>
                <a:ea typeface="微软雅黑" pitchFamily="34" charset="-122"/>
              </a:rPr>
              <a:t>第 8 版</a:t>
            </a:r>
            <a:r>
              <a:rPr lang="fr-FR" sz="1600" b="1" dirty="0">
                <a:solidFill>
                  <a:srgbClr val="00B0F0"/>
                </a:solidFill>
                <a:latin typeface="微软雅黑" pitchFamily="34" charset="-122"/>
                <a:ea typeface="微软雅黑" pitchFamily="34" charset="-122"/>
              </a:rPr>
              <a:t>）</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Users\Administrator\Desktop\单个logo红.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1706" y="185592"/>
            <a:ext cx="1181956" cy="1172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互联网在生活中地位</a:t>
              </a:r>
              <a:endParaRPr lang="fr-FR" altLang="zh-CN" sz="2000" b="1" dirty="0">
                <a:solidFill>
                  <a:schemeClr val="bg1"/>
                </a:solidFill>
                <a:latin typeface="微软雅黑" pitchFamily="34" charset="-122"/>
                <a:ea typeface="微软雅黑"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a:t>
              </a:r>
              <a:r>
                <a:rPr lang="zh-CN" altLang="en-US" b="1" dirty="0">
                  <a:latin typeface="微软雅黑" panose="020B0503020204020204" pitchFamily="34" charset="-122"/>
                  <a:ea typeface="微软雅黑" panose="020B0503020204020204" pitchFamily="34" charset="-122"/>
                </a:rPr>
                <a:t>融入人们的生活、工作、学习和交往</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已经成为</a:t>
              </a:r>
              <a:r>
                <a:rPr lang="zh-CN" altLang="en-US" b="1" dirty="0">
                  <a:latin typeface="微软雅黑" panose="020B0503020204020204" pitchFamily="34" charset="-122"/>
                  <a:ea typeface="微软雅黑" panose="020B0503020204020204" pitchFamily="34" charset="-122"/>
                </a:rPr>
                <a:t>社会最为重要的基础设施之一。</a:t>
              </a: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872555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4154710858"/>
              </p:ext>
            </p:extLst>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存在两种国际标准</a:t>
            </a:r>
          </a:p>
        </p:txBody>
      </p:sp>
    </p:spTree>
    <p:extLst>
      <p:ext uri="{BB962C8B-B14F-4D97-AF65-F5344CB8AC3E}">
        <p14:creationId xmlns:p14="http://schemas.microsoft.com/office/powerpoint/2010/main" val="30216062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p>
          <a:p>
            <a:pPr lvl="1">
              <a:lnSpc>
                <a:spcPts val="2800"/>
              </a:lnSpc>
            </a:pPr>
            <a:r>
              <a:rPr lang="zh-CN" altLang="en-US" dirty="0">
                <a:solidFill>
                  <a:srgbClr val="0000FF"/>
                </a:solidFill>
              </a:rPr>
              <a:t>语义：</a:t>
            </a:r>
            <a:r>
              <a:rPr lang="zh-CN" altLang="en-US" dirty="0"/>
              <a:t>需要发出何种控制信息，完成何种动作以及做出何种响应。 </a:t>
            </a:r>
          </a:p>
          <a:p>
            <a:pPr lvl="1">
              <a:lnSpc>
                <a:spcPts val="2800"/>
              </a:lnSpc>
            </a:pPr>
            <a:r>
              <a:rPr lang="zh-CN" altLang="en-US" dirty="0">
                <a:solidFill>
                  <a:srgbClr val="0000FF"/>
                </a:solidFill>
              </a:rPr>
              <a:t>同步：</a:t>
            </a:r>
            <a:r>
              <a:rPr lang="zh-CN" altLang="en-US" dirty="0"/>
              <a:t>事件实现顺序的详细说明。 </a:t>
            </a:r>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TCP </a:t>
              </a:r>
              <a:r>
                <a:rPr lang="en-US" altLang="zh-CN" sz="1050" dirty="0" smtClean="0"/>
                <a:t>connection reply</a:t>
              </a:r>
              <a:r>
                <a:rPr lang="en-US" altLang="zh-CN" sz="1050" dirty="0"/>
                <a:t>.</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2506023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a:t>
            </a:r>
            <a:r>
              <a:rPr lang="zh-CN" altLang="en-US" dirty="0" smtClean="0"/>
              <a:t>的两种形式</a:t>
            </a:r>
            <a:endParaRPr lang="zh-CN" altLang="en-US" dirty="0"/>
          </a:p>
        </p:txBody>
      </p:sp>
      <p:graphicFrame>
        <p:nvGraphicFramePr>
          <p:cNvPr id="8" name="内容占位符 7"/>
          <p:cNvGraphicFramePr>
            <a:graphicFrameLocks noGrp="1"/>
          </p:cNvGraphicFramePr>
          <p:nvPr>
            <p:ph sz="quarter" idx="10"/>
            <p:extLst>
              <p:ext uri="{D42A27DB-BD31-4B8C-83A1-F6EECF244321}">
                <p14:modId xmlns:p14="http://schemas.microsoft.com/office/powerpoint/2010/main" val="4005021743"/>
              </p:ext>
            </p:extLst>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smtClean="0">
                <a:latin typeface="微软雅黑" panose="020B0503020204020204" pitchFamily="34" charset="-122"/>
                <a:ea typeface="微软雅黑" panose="020B0503020204020204" pitchFamily="34" charset="-122"/>
              </a:rPr>
              <a:t>不论什么形式，都</a:t>
            </a:r>
            <a:r>
              <a:rPr lang="zh-CN" altLang="en-US" sz="2000" b="1" dirty="0">
                <a:latin typeface="微软雅黑" panose="020B0503020204020204" pitchFamily="34" charset="-122"/>
                <a:ea typeface="微软雅黑" panose="020B0503020204020204" pitchFamily="34" charset="-122"/>
              </a:rPr>
              <a:t>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p>
        </p:txBody>
      </p:sp>
    </p:spTree>
    <p:extLst>
      <p:ext uri="{BB962C8B-B14F-4D97-AF65-F5344CB8AC3E}">
        <p14:creationId xmlns:p14="http://schemas.microsoft.com/office/powerpoint/2010/main" val="24847947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itchFamily="34" charset="-122"/>
                  <a:ea typeface="微软雅黑" pitchFamily="34" charset="-122"/>
                </a:rPr>
                <a:t>ARPANET </a:t>
              </a:r>
              <a:r>
                <a:rPr lang="zh-CN" altLang="en-US" sz="2000" b="1" dirty="0">
                  <a:solidFill>
                    <a:schemeClr val="bg1"/>
                  </a:solidFill>
                  <a:latin typeface="微软雅黑" pitchFamily="34" charset="-122"/>
                  <a:ea typeface="微软雅黑" pitchFamily="34" charset="-122"/>
                </a:rPr>
                <a:t>的研制经验</a:t>
              </a:r>
              <a:r>
                <a:rPr lang="zh-CN" altLang="en-US" sz="2000" b="1" dirty="0" smtClean="0">
                  <a:solidFill>
                    <a:schemeClr val="bg1"/>
                  </a:solidFill>
                  <a:latin typeface="微软雅黑" pitchFamily="34" charset="-122"/>
                  <a:ea typeface="微软雅黑" pitchFamily="34" charset="-122"/>
                </a:rPr>
                <a:t>表明：对于</a:t>
              </a:r>
              <a:r>
                <a:rPr lang="zh-CN" altLang="en-US" sz="2000" b="1" dirty="0">
                  <a:solidFill>
                    <a:schemeClr val="bg1"/>
                  </a:solidFill>
                  <a:latin typeface="微软雅黑" pitchFamily="34" charset="-122"/>
                  <a:ea typeface="微软雅黑" pitchFamily="34" charset="-122"/>
                </a:rPr>
                <a:t>非常复杂的计算机网络协议，其结构应该是</a:t>
              </a:r>
              <a:r>
                <a:rPr lang="zh-CN" altLang="en-US" sz="2000" b="1" dirty="0">
                  <a:solidFill>
                    <a:srgbClr val="FFFF00"/>
                  </a:solidFill>
                  <a:latin typeface="微软雅黑" pitchFamily="34" charset="-122"/>
                  <a:ea typeface="微软雅黑" pitchFamily="34" charset="-122"/>
                </a:rPr>
                <a:t>层次式</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grpSp>
      <p:sp>
        <p:nvSpPr>
          <p:cNvPr id="2" name="文本占位符 1"/>
          <p:cNvSpPr>
            <a:spLocks noGrp="1"/>
          </p:cNvSpPr>
          <p:nvPr>
            <p:ph type="body" sz="quarter" idx="11"/>
          </p:nvPr>
        </p:nvSpPr>
        <p:spPr/>
        <p:txBody>
          <a:bodyPr/>
          <a:lstStyle/>
          <a:p>
            <a:r>
              <a:rPr lang="zh-CN" altLang="en-US" dirty="0"/>
              <a:t>层次式协议结构</a:t>
            </a:r>
          </a:p>
        </p:txBody>
      </p:sp>
    </p:spTree>
    <p:extLst>
      <p:ext uri="{BB962C8B-B14F-4D97-AF65-F5344CB8AC3E}">
        <p14:creationId xmlns:p14="http://schemas.microsoft.com/office/powerpoint/2010/main" val="3540046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a:t>
            </a:r>
            <a:r>
              <a:rPr lang="zh-CN" altLang="en-US" sz="1400" b="1" dirty="0" smtClean="0">
                <a:latin typeface="微软雅黑" panose="020B0503020204020204" pitchFamily="34" charset="-122"/>
                <a:ea typeface="微软雅黑" panose="020B0503020204020204" pitchFamily="34" charset="-122"/>
              </a:rPr>
              <a:t>虚线</a:t>
            </a:r>
            <a:r>
              <a:rPr lang="zh-CN" altLang="en-US" sz="1400" b="1" dirty="0">
                <a:latin typeface="微软雅黑" panose="020B0503020204020204" pitchFamily="34" charset="-122"/>
                <a:ea typeface="微软雅黑" panose="020B0503020204020204" pitchFamily="34" charset="-122"/>
              </a:rPr>
              <a:t>直接</a:t>
            </a:r>
            <a:r>
              <a:rPr lang="zh-CN" altLang="en-US" sz="1400" b="1" dirty="0" smtClean="0">
                <a:latin typeface="微软雅黑" panose="020B0503020204020204" pitchFamily="34" charset="-122"/>
                <a:ea typeface="微软雅黑" panose="020B0503020204020204" pitchFamily="34" charset="-122"/>
              </a:rPr>
              <a:t>传送</a:t>
            </a:r>
            <a:r>
              <a:rPr lang="zh-CN" altLang="en-US" sz="1400" b="1" dirty="0">
                <a:latin typeface="微软雅黑" panose="020B0503020204020204" pitchFamily="34" charset="-122"/>
                <a:ea typeface="微软雅黑" panose="020B0503020204020204" pitchFamily="34" charset="-122"/>
              </a:rPr>
              <a:t>的</a:t>
            </a: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1</a:t>
            </a:r>
            <a:r>
              <a:rPr lang="zh-CN" altLang="en-US" b="1" dirty="0" smtClean="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a:t>
            </a:r>
            <a:r>
              <a:rPr lang="zh-CN" altLang="en-US" b="1" dirty="0" smtClean="0">
                <a:solidFill>
                  <a:srgbClr val="C00000"/>
                </a:solidFill>
                <a:latin typeface="微软雅黑" panose="020B0503020204020204" pitchFamily="34" charset="-122"/>
                <a:ea typeface="微软雅黑" panose="020B0503020204020204" pitchFamily="34" charset="-122"/>
              </a:rPr>
              <a:t>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extLst>
      <p:ext uri="{BB962C8B-B14F-4D97-AF65-F5344CB8AC3E}">
        <p14:creationId xmlns:p14="http://schemas.microsoft.com/office/powerpoint/2010/main" val="39214054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25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3</a:t>
            </a:r>
            <a:r>
              <a:rPr lang="zh-CN" altLang="en-US" b="1" dirty="0" smtClean="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再设计一</a:t>
            </a:r>
            <a:r>
              <a:rPr lang="zh-CN" altLang="en-US" b="1" dirty="0" smtClean="0">
                <a:solidFill>
                  <a:srgbClr val="0000FF"/>
                </a:solidFill>
                <a:latin typeface="微软雅黑" panose="020B0503020204020204" pitchFamily="34" charset="-122"/>
                <a:ea typeface="微软雅黑" panose="020B0503020204020204" pitchFamily="34" charset="-122"/>
              </a:rPr>
              <a:t>个</a:t>
            </a:r>
            <a:r>
              <a:rPr lang="zh-CN" altLang="en-US" b="1" dirty="0" smtClean="0">
                <a:solidFill>
                  <a:srgbClr val="C00000"/>
                </a:solidFill>
                <a:latin typeface="微软雅黑" panose="020B0503020204020204" pitchFamily="34" charset="-122"/>
                <a:ea typeface="微软雅黑" panose="020B0503020204020204" pitchFamily="34" charset="-122"/>
              </a:rPr>
              <a:t>网络</a:t>
            </a:r>
            <a:r>
              <a:rPr lang="zh-CN" altLang="en-US" b="1" dirty="0">
                <a:solidFill>
                  <a:srgbClr val="C00000"/>
                </a:solidFill>
                <a:latin typeface="微软雅黑" panose="020B0503020204020204" pitchFamily="34" charset="-122"/>
                <a:ea typeface="微软雅黑" panose="020B0503020204020204" pitchFamily="34" charset="-122"/>
              </a:rPr>
              <a:t>接入模块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a:t>
            </a:r>
            <a:r>
              <a:rPr lang="zh-CN" altLang="en-US" sz="1400" b="1" dirty="0" smtClean="0">
                <a:solidFill>
                  <a:prstClr val="black"/>
                </a:solidFill>
                <a:latin typeface="微软雅黑" panose="020B0503020204020204" pitchFamily="34" charset="-122"/>
                <a:ea typeface="微软雅黑" panose="020B0503020204020204" pitchFamily="34" charset="-122"/>
              </a:rPr>
              <a:t>提供接入和通信服务。</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p14="http://schemas.microsoft.com/office/powerpoint/2010/main" val="10256114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1157659543"/>
              </p:ext>
            </p:extLst>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分层的优点与缺点</a:t>
            </a:r>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smtClean="0">
                  <a:solidFill>
                    <a:srgbClr val="FFFF00"/>
                  </a:solidFill>
                  <a:latin typeface="微软雅黑" panose="020B0503020204020204" pitchFamily="34" charset="-122"/>
                  <a:ea typeface="微软雅黑" panose="020B0503020204020204" pitchFamily="34" charset="-122"/>
                </a:rPr>
                <a:t>注意：每</a:t>
              </a:r>
              <a:r>
                <a:rPr lang="zh-CN" altLang="en-US" sz="1600" b="1" dirty="0">
                  <a:solidFill>
                    <a:srgbClr val="FFFF00"/>
                  </a:solidFill>
                  <a:latin typeface="微软雅黑" panose="020B0503020204020204" pitchFamily="34" charset="-122"/>
                  <a:ea typeface="微软雅黑" panose="020B0503020204020204" pitchFamily="34" charset="-122"/>
                </a:rPr>
                <a:t>一层的</a:t>
              </a:r>
              <a:r>
                <a:rPr lang="zh-CN" altLang="en-US" sz="1600" b="1" dirty="0" smtClean="0">
                  <a:solidFill>
                    <a:srgbClr val="FFFF00"/>
                  </a:solidFill>
                  <a:latin typeface="微软雅黑" panose="020B0503020204020204" pitchFamily="34" charset="-122"/>
                  <a:ea typeface="微软雅黑" panose="020B0503020204020204" pitchFamily="34" charset="-122"/>
                </a:rPr>
                <a:t>功能</a:t>
              </a:r>
              <a:r>
                <a:rPr lang="zh-CN" altLang="en-US" sz="1600" b="1" dirty="0">
                  <a:solidFill>
                    <a:srgbClr val="FFFF00"/>
                  </a:solidFill>
                  <a:latin typeface="微软雅黑" panose="020B0503020204020204" pitchFamily="34" charset="-122"/>
                  <a:ea typeface="微软雅黑" panose="020B0503020204020204" pitchFamily="34" charset="-122"/>
                </a:rPr>
                <a:t>应</a:t>
              </a:r>
              <a:r>
                <a:rPr lang="zh-CN" altLang="en-US" sz="1600" b="1" dirty="0" smtClean="0">
                  <a:solidFill>
                    <a:srgbClr val="FFFF00"/>
                  </a:solidFill>
                  <a:latin typeface="微软雅黑" panose="020B0503020204020204" pitchFamily="34" charset="-122"/>
                  <a:ea typeface="微软雅黑" panose="020B0503020204020204" pitchFamily="34" charset="-122"/>
                </a:rPr>
                <a:t>非常</a:t>
              </a:r>
              <a:r>
                <a:rPr lang="zh-CN" altLang="en-US" sz="1600" b="1" dirty="0">
                  <a:solidFill>
                    <a:srgbClr val="FFFF00"/>
                  </a:solidFill>
                  <a:latin typeface="微软雅黑" panose="020B0503020204020204" pitchFamily="34" charset="-122"/>
                  <a:ea typeface="微软雅黑" panose="020B0503020204020204" pitchFamily="34" charset="-122"/>
                </a:rPr>
                <a:t>明确</a:t>
              </a:r>
              <a:r>
                <a:rPr lang="zh-CN" altLang="en-US" sz="1600" b="1" dirty="0" smtClean="0">
                  <a:solidFill>
                    <a:srgbClr val="FFFF00"/>
                  </a:solidFill>
                  <a:latin typeface="微软雅黑" panose="020B0503020204020204" pitchFamily="34" charset="-122"/>
                  <a:ea typeface="微软雅黑" panose="020B0503020204020204" pitchFamily="34" charset="-122"/>
                </a:rPr>
                <a:t>。</a:t>
              </a:r>
              <a:endParaRPr lang="en-US" altLang="zh-CN" sz="1600" b="1" dirty="0" smtClean="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数太少，就会使每一层的协议太复杂</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a:t>
              </a:r>
              <a:r>
                <a:rPr lang="zh-CN" altLang="en-US" sz="1600" b="1" dirty="0" smtClean="0">
                  <a:solidFill>
                    <a:schemeClr val="bg1"/>
                  </a:solidFill>
                  <a:latin typeface="微软雅黑" panose="020B0503020204020204" pitchFamily="34" charset="-122"/>
                  <a:ea typeface="微软雅黑" panose="020B0503020204020204" pitchFamily="34" charset="-122"/>
                </a:rPr>
                <a:t>多，又</a:t>
              </a:r>
              <a:r>
                <a:rPr lang="zh-CN" altLang="en-US" sz="1600" b="1" dirty="0">
                  <a:solidFill>
                    <a:schemeClr val="bg1"/>
                  </a:solidFill>
                  <a:latin typeface="微软雅黑" panose="020B0503020204020204" pitchFamily="34" charset="-122"/>
                  <a:ea typeface="微软雅黑" panose="020B0503020204020204" pitchFamily="34" charset="-122"/>
                </a:rPr>
                <a:t>会在描述和综合各层功能的系统工程任务时遇到较多的困难。</a:t>
              </a:r>
            </a:p>
          </p:txBody>
        </p:sp>
      </p:grpSp>
    </p:spTree>
    <p:extLst>
      <p:ext uri="{BB962C8B-B14F-4D97-AF65-F5344CB8AC3E}">
        <p14:creationId xmlns:p14="http://schemas.microsoft.com/office/powerpoint/2010/main" val="157229006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p>
          <a:p>
            <a:r>
              <a:rPr lang="zh-CN" altLang="en-US" dirty="0">
                <a:solidFill>
                  <a:srgbClr val="C00000"/>
                </a:solidFill>
              </a:rPr>
              <a:t>流量控制：</a:t>
            </a:r>
            <a:r>
              <a:rPr lang="zh-CN" altLang="en-US" dirty="0"/>
              <a:t>发送端的发送速率必须使接收端来得及接收，不要太快。</a:t>
            </a:r>
          </a:p>
          <a:p>
            <a:r>
              <a:rPr lang="zh-CN" altLang="en-US" dirty="0">
                <a:solidFill>
                  <a:srgbClr val="C00000"/>
                </a:solidFill>
              </a:rPr>
              <a:t>分段和重装：</a:t>
            </a:r>
            <a:r>
              <a:rPr lang="zh-CN" altLang="en-US" dirty="0"/>
              <a:t>发送端将要发送的数据块划分为更小的单位，在接收端将其还原。</a:t>
            </a:r>
          </a:p>
          <a:p>
            <a:r>
              <a:rPr lang="zh-CN" altLang="en-US" dirty="0">
                <a:solidFill>
                  <a:srgbClr val="C00000"/>
                </a:solidFill>
              </a:rPr>
              <a:t>复用和分用：</a:t>
            </a:r>
            <a:r>
              <a:rPr lang="zh-CN" altLang="en-US" dirty="0"/>
              <a:t>发送端几个高层会话复用一条低层的连接，在接收端再进行分用。</a:t>
            </a:r>
          </a:p>
          <a:p>
            <a:r>
              <a:rPr lang="zh-CN" altLang="en-US" dirty="0">
                <a:solidFill>
                  <a:srgbClr val="C00000"/>
                </a:solidFill>
              </a:rPr>
              <a:t>连接建立和释放：</a:t>
            </a:r>
            <a:r>
              <a:rPr lang="zh-CN" altLang="en-US" dirty="0"/>
              <a:t>交换数据前先建立一条逻辑连接，数据传送结束后释放连接。</a:t>
            </a:r>
          </a:p>
          <a:p>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extLst>
      <p:ext uri="{BB962C8B-B14F-4D97-AF65-F5344CB8AC3E}">
        <p14:creationId xmlns:p14="http://schemas.microsoft.com/office/powerpoint/2010/main" val="8385035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网络</a:t>
            </a:r>
            <a:r>
              <a:rPr lang="zh-CN" altLang="en-US" dirty="0">
                <a:solidFill>
                  <a:srgbClr val="C00000"/>
                </a:solidFill>
              </a:rPr>
              <a:t>的</a:t>
            </a:r>
            <a:r>
              <a:rPr lang="zh-CN" altLang="en-US" dirty="0" smtClean="0">
                <a:solidFill>
                  <a:srgbClr val="C00000"/>
                </a:solidFill>
              </a:rPr>
              <a:t>体系结构 </a:t>
            </a:r>
            <a:r>
              <a:rPr lang="en-US" altLang="zh-CN" dirty="0" smtClean="0"/>
              <a:t>(Network Architecture</a:t>
            </a:r>
            <a:r>
              <a:rPr lang="en-US" altLang="zh-CN" dirty="0"/>
              <a:t>)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a:t>
            </a:r>
            <a:r>
              <a:rPr lang="zh-CN" altLang="en-US" dirty="0" smtClean="0">
                <a:solidFill>
                  <a:srgbClr val="C00000"/>
                </a:solidFill>
              </a:rPr>
              <a:t>定义（不涉及实现）。</a:t>
            </a:r>
            <a:endParaRPr lang="zh-CN" altLang="en-US" dirty="0">
              <a:solidFill>
                <a:srgbClr val="C00000"/>
              </a:solidFill>
            </a:endParaRPr>
          </a:p>
          <a:p>
            <a:r>
              <a:rPr lang="zh-CN" altLang="en-US" dirty="0" smtClean="0">
                <a:solidFill>
                  <a:srgbClr val="0000FF"/>
                </a:solidFill>
              </a:rPr>
              <a:t>实现</a:t>
            </a:r>
            <a:r>
              <a:rPr lang="zh-CN" altLang="en-US" dirty="0" smtClean="0"/>
              <a:t> </a:t>
            </a:r>
            <a:r>
              <a:rPr lang="en-US" altLang="zh-CN" dirty="0"/>
              <a:t>(implementation) </a:t>
            </a:r>
            <a:r>
              <a:rPr lang="zh-CN" altLang="en-US" dirty="0"/>
              <a:t>是遵循这种体系结构的前提</a:t>
            </a:r>
            <a:r>
              <a:rPr lang="zh-CN" altLang="en-US" dirty="0" smtClean="0"/>
              <a:t>下，用</a:t>
            </a:r>
            <a:r>
              <a:rPr lang="zh-CN" altLang="en-US" dirty="0"/>
              <a:t>何种硬件或软件完成这些功能的问题</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zh-CN" altLang="en-US" dirty="0"/>
              <a:t>计算机网络的体系结构</a:t>
            </a:r>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smtClean="0">
                  <a:solidFill>
                    <a:schemeClr val="bg1"/>
                  </a:solidFill>
                  <a:latin typeface="微软雅黑" panose="020B0503020204020204" pitchFamily="34" charset="-122"/>
                  <a:ea typeface="微软雅黑" panose="020B0503020204020204" pitchFamily="34" charset="-122"/>
                </a:rPr>
                <a:t>体系结构</a:t>
              </a:r>
              <a:r>
                <a:rPr lang="zh-CN" altLang="en-US" b="1" dirty="0">
                  <a:solidFill>
                    <a:schemeClr val="bg1"/>
                  </a:solidFill>
                  <a:latin typeface="微软雅黑" panose="020B0503020204020204" pitchFamily="34" charset="-122"/>
                  <a:ea typeface="微软雅黑" panose="020B0503020204020204" pitchFamily="34" charset="-122"/>
                </a:rPr>
                <a:t>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p>
          </p:txBody>
        </p:sp>
      </p:grpSp>
    </p:spTree>
    <p:extLst>
      <p:ext uri="{BB962C8B-B14F-4D97-AF65-F5344CB8AC3E}">
        <p14:creationId xmlns:p14="http://schemas.microsoft.com/office/powerpoint/2010/main" val="29807249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en-US" altLang="zh-CN" sz="2000" b="1" dirty="0" smtClean="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：新的经济</a:t>
              </a:r>
              <a:r>
                <a:rPr lang="zh-CN" altLang="en-US" sz="2000" b="1" dirty="0" smtClean="0">
                  <a:solidFill>
                    <a:schemeClr val="bg1"/>
                  </a:solidFill>
                  <a:latin typeface="微软雅黑" pitchFamily="34" charset="-122"/>
                  <a:ea typeface="微软雅黑" pitchFamily="34" charset="-122"/>
                </a:rPr>
                <a:t>形态</a:t>
              </a:r>
              <a:endParaRPr lang="fr-FR" altLang="zh-CN" sz="2000" b="1" dirty="0">
                <a:solidFill>
                  <a:schemeClr val="bg1"/>
                </a:solidFill>
                <a:latin typeface="微软雅黑" pitchFamily="34" charset="-122"/>
                <a:ea typeface="微软雅黑" pitchFamily="34" charset="-122"/>
              </a:endParaRPr>
            </a:p>
          </p:txBody>
        </p:sp>
      </p:grpSp>
      <p:sp>
        <p:nvSpPr>
          <p:cNvPr id="3" name="内容占位符 2"/>
          <p:cNvSpPr>
            <a:spLocks noGrp="1"/>
          </p:cNvSpPr>
          <p:nvPr>
            <p:ph sz="quarter" idx="10"/>
          </p:nvPr>
        </p:nvSpPr>
        <p:spPr/>
        <p:txBody>
          <a:bodyPr/>
          <a:lstStyle/>
          <a:p>
            <a:r>
              <a:rPr lang="zh-CN" altLang="en-US" dirty="0"/>
              <a:t>指“</a:t>
            </a:r>
            <a:r>
              <a:rPr lang="zh-CN" altLang="en-US" dirty="0" smtClean="0"/>
              <a:t>互联网</a:t>
            </a:r>
            <a:r>
              <a:rPr lang="en-US" altLang="zh-CN" dirty="0"/>
              <a:t>+</a:t>
            </a:r>
            <a:r>
              <a:rPr lang="zh-CN" altLang="en-US" dirty="0"/>
              <a:t>各个传统行业</a:t>
            </a:r>
            <a:r>
              <a:rPr lang="zh-CN" altLang="en-US" dirty="0" smtClean="0"/>
              <a:t>”。</a:t>
            </a:r>
            <a:endParaRPr lang="en-US" altLang="zh-CN" dirty="0" smtClean="0"/>
          </a:p>
          <a:p>
            <a:r>
              <a:rPr lang="zh-CN" altLang="en-US" dirty="0"/>
              <a:t>把互联网的创新成果深度融合于经济社会各</a:t>
            </a:r>
            <a:r>
              <a:rPr lang="zh-CN" altLang="en-US" dirty="0" smtClean="0"/>
              <a:t>领域。</a:t>
            </a:r>
            <a:endParaRPr lang="en-US" altLang="zh-CN" dirty="0" smtClean="0"/>
          </a:p>
          <a:p>
            <a:endParaRPr lang="zh-CN" altLang="en-US" dirty="0"/>
          </a:p>
        </p:txBody>
      </p:sp>
      <p:graphicFrame>
        <p:nvGraphicFramePr>
          <p:cNvPr id="13" name="图示 12"/>
          <p:cNvGraphicFramePr/>
          <p:nvPr>
            <p:extLst>
              <p:ext uri="{D42A27DB-BD31-4B8C-83A1-F6EECF244321}">
                <p14:modId xmlns:p14="http://schemas.microsoft.com/office/powerpoint/2010/main" val="3708377587"/>
              </p:ext>
            </p:extLst>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0846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Tree>
    <p:extLst>
      <p:ext uri="{BB962C8B-B14F-4D97-AF65-F5344CB8AC3E}">
        <p14:creationId xmlns:p14="http://schemas.microsoft.com/office/powerpoint/2010/main" val="41903863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通过</a:t>
            </a:r>
            <a:r>
              <a:rPr lang="zh-CN" altLang="en-US" b="1" dirty="0">
                <a:solidFill>
                  <a:srgbClr val="000066"/>
                </a:solidFill>
                <a:latin typeface="微软雅黑" panose="020B0503020204020204" pitchFamily="34" charset="-122"/>
                <a:ea typeface="微软雅黑" panose="020B0503020204020204" pitchFamily="34" charset="-122"/>
              </a:rPr>
              <a:t>应用进程间的交互来完成特定网络应用。</a:t>
            </a:r>
          </a:p>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协议：</a:t>
            </a:r>
            <a:r>
              <a:rPr lang="zh-CN" altLang="en-US" b="1" dirty="0" smtClean="0">
                <a:solidFill>
                  <a:srgbClr val="000066"/>
                </a:solidFill>
                <a:latin typeface="微软雅黑" panose="020B0503020204020204" pitchFamily="34" charset="-122"/>
                <a:ea typeface="微软雅黑" panose="020B0503020204020204" pitchFamily="34" charset="-122"/>
              </a:rPr>
              <a:t>定义</a:t>
            </a:r>
            <a:r>
              <a:rPr lang="zh-CN" altLang="en-US" b="1" dirty="0">
                <a:solidFill>
                  <a:srgbClr val="000066"/>
                </a:solidFill>
                <a:latin typeface="微软雅黑" panose="020B0503020204020204" pitchFamily="34" charset="-122"/>
                <a:ea typeface="微软雅黑" panose="020B0503020204020204" pitchFamily="34" charset="-122"/>
              </a:rPr>
              <a:t>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例如：</a:t>
            </a:r>
            <a:r>
              <a:rPr lang="en-US" altLang="zh-CN" b="1" dirty="0" smtClean="0">
                <a:solidFill>
                  <a:srgbClr val="000066"/>
                </a:solidFill>
                <a:latin typeface="微软雅黑" panose="020B0503020204020204" pitchFamily="34" charset="-122"/>
                <a:ea typeface="微软雅黑" panose="020B0503020204020204" pitchFamily="34" charset="-122"/>
              </a:rPr>
              <a:t>DNS</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HTTP</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SMTP</a:t>
            </a: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0344065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800"/>
              </a:lnSpc>
              <a:buFont typeface="Wingdings" panose="05000000000000000000" pitchFamily="2" charset="2"/>
              <a:buChar char="l"/>
            </a:pP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359761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TCP </a:t>
            </a:r>
            <a:r>
              <a:rPr lang="en-US" altLang="zh-CN" b="1" dirty="0">
                <a:solidFill>
                  <a:srgbClr val="000066"/>
                </a:solidFill>
                <a:latin typeface="微软雅黑" panose="020B0503020204020204" pitchFamily="34" charset="-122"/>
                <a:ea typeface="微软雅黑" panose="020B0503020204020204" pitchFamily="34" charset="-122"/>
              </a:rPr>
              <a:t>(Transmission Control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a:t>
            </a:r>
            <a:r>
              <a:rPr lang="zh-CN" altLang="en-US" sz="1600" b="1" dirty="0" smtClean="0">
                <a:solidFill>
                  <a:srgbClr val="C00000"/>
                </a:solidFill>
                <a:latin typeface="微软雅黑" panose="020B0503020204020204" pitchFamily="34" charset="-122"/>
                <a:ea typeface="微软雅黑" panose="020B0503020204020204" pitchFamily="34" charset="-122"/>
              </a:rPr>
              <a:t>段</a:t>
            </a:r>
            <a:r>
              <a:rPr lang="zh-CN" altLang="en-US" sz="1600" b="1" dirty="0" smtClean="0">
                <a:solidFill>
                  <a:srgbClr val="000066"/>
                </a:solidFill>
                <a:latin typeface="微软雅黑" panose="020B0503020204020204" pitchFamily="34" charset="-122"/>
                <a:ea typeface="微软雅黑" panose="020B0503020204020204" pitchFamily="34" charset="-122"/>
              </a:rPr>
              <a:t> </a:t>
            </a: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UDP </a:t>
            </a:r>
            <a:r>
              <a:rPr lang="en-US" altLang="zh-CN" b="1" dirty="0">
                <a:solidFill>
                  <a:srgbClr val="000066"/>
                </a:solidFill>
                <a:latin typeface="微软雅黑" panose="020B0503020204020204" pitchFamily="34" charset="-122"/>
                <a:ea typeface="微软雅黑" panose="020B0503020204020204" pitchFamily="34" charset="-122"/>
              </a:rPr>
              <a:t>(User Datagram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23344360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为</a:t>
            </a:r>
            <a:r>
              <a:rPr lang="zh-CN" altLang="en-US" b="1" dirty="0">
                <a:solidFill>
                  <a:srgbClr val="000066"/>
                </a:solidFill>
                <a:latin typeface="微软雅黑" panose="020B0503020204020204" pitchFamily="34" charset="-122"/>
                <a:ea typeface="微软雅黑" panose="020B0503020204020204" pitchFamily="34" charset="-122"/>
              </a:rPr>
              <a:t>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a:t>
            </a:r>
            <a:r>
              <a:rPr lang="zh-CN" altLang="en-US" b="1" dirty="0" smtClean="0">
                <a:solidFill>
                  <a:srgbClr val="000066"/>
                </a:solidFill>
                <a:latin typeface="微软雅黑" panose="020B0503020204020204" pitchFamily="34" charset="-122"/>
                <a:ea typeface="微软雅黑" panose="020B0503020204020204" pitchFamily="34" charset="-122"/>
              </a:rPr>
              <a:t>具体</a:t>
            </a:r>
            <a:r>
              <a:rPr lang="zh-CN" altLang="en-US" b="1" dirty="0" smtClean="0">
                <a:solidFill>
                  <a:srgbClr val="0000FF"/>
                </a:solidFill>
                <a:latin typeface="微软雅黑" panose="020B0503020204020204" pitchFamily="34" charset="-122"/>
                <a:ea typeface="微软雅黑" panose="020B0503020204020204" pitchFamily="34" charset="-122"/>
              </a:rPr>
              <a:t>任务：</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路由选择：</a:t>
            </a:r>
            <a:r>
              <a:rPr lang="zh-CN" altLang="en-US" sz="1600" b="1" dirty="0" smtClean="0">
                <a:solidFill>
                  <a:srgbClr val="000066"/>
                </a:solidFill>
                <a:latin typeface="微软雅黑" panose="020B0503020204020204" pitchFamily="34" charset="-122"/>
                <a:ea typeface="微软雅黑" panose="020B0503020204020204" pitchFamily="34" charset="-122"/>
              </a:rPr>
              <a:t>通过</a:t>
            </a:r>
            <a:r>
              <a:rPr lang="zh-CN" altLang="en-US" sz="1600" b="1" dirty="0">
                <a:solidFill>
                  <a:srgbClr val="000066"/>
                </a:solidFill>
                <a:latin typeface="微软雅黑" panose="020B0503020204020204" pitchFamily="34" charset="-122"/>
                <a:ea typeface="微软雅黑" panose="020B0503020204020204" pitchFamily="34" charset="-122"/>
              </a:rPr>
              <a:t>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转发：</a:t>
            </a:r>
            <a:r>
              <a:rPr lang="zh-CN" altLang="en-US" sz="1600" b="1" dirty="0" smtClean="0">
                <a:solidFill>
                  <a:srgbClr val="000066"/>
                </a:solidFill>
                <a:latin typeface="微软雅黑" panose="020B0503020204020204" pitchFamily="34" charset="-122"/>
                <a:ea typeface="微软雅黑" panose="020B0503020204020204" pitchFamily="34" charset="-122"/>
              </a:rPr>
              <a:t>每</a:t>
            </a:r>
            <a:r>
              <a:rPr lang="zh-CN" altLang="en-US" sz="1600" b="1" dirty="0">
                <a:solidFill>
                  <a:srgbClr val="000066"/>
                </a:solidFill>
                <a:latin typeface="微软雅黑" panose="020B0503020204020204" pitchFamily="34" charset="-122"/>
                <a:ea typeface="微软雅黑" panose="020B0503020204020204" pitchFamily="34" charset="-122"/>
              </a:rPr>
              <a:t>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r>
              <a:rPr lang="zh-CN" altLang="en-US" sz="1600" b="1" dirty="0" smtClean="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00718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互联网</a:t>
            </a:r>
            <a:r>
              <a:rPr lang="zh-CN" altLang="en-US" b="1" dirty="0">
                <a:solidFill>
                  <a:srgbClr val="000066"/>
                </a:solidFill>
                <a:latin typeface="微软雅黑" panose="020B0503020204020204" pitchFamily="34" charset="-122"/>
                <a:ea typeface="微软雅黑" panose="020B0503020204020204" pitchFamily="34" charset="-122"/>
              </a:rPr>
              <a:t>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C00000"/>
                </a:solidFill>
                <a:latin typeface="微软雅黑" panose="020B0503020204020204" pitchFamily="34" charset="-122"/>
                <a:ea typeface="微软雅黑" panose="020B0503020204020204" pitchFamily="34" charset="-122"/>
              </a:rPr>
              <a:t>网际协议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a:t>
            </a:r>
            <a:r>
              <a:rPr lang="en-US" altLang="zh-CN" b="1" dirty="0" smtClean="0">
                <a:solidFill>
                  <a:srgbClr val="000066"/>
                </a:solidFill>
                <a:latin typeface="微软雅黑" panose="020B0503020204020204" pitchFamily="34" charset="-122"/>
                <a:ea typeface="微软雅黑" panose="020B0503020204020204" pitchFamily="34" charset="-122"/>
              </a:rPr>
              <a:t>) </a:t>
            </a:r>
            <a:r>
              <a:rPr lang="zh-CN" altLang="en-US" b="1" dirty="0" smtClean="0">
                <a:solidFill>
                  <a:srgbClr val="000066"/>
                </a:solidFill>
                <a:latin typeface="微软雅黑" panose="020B0503020204020204" pitchFamily="34" charset="-122"/>
                <a:ea typeface="微软雅黑" panose="020B0503020204020204" pitchFamily="34" charset="-122"/>
              </a:rPr>
              <a:t>和</a:t>
            </a:r>
            <a:r>
              <a:rPr lang="zh-CN" altLang="en-US" b="1" dirty="0">
                <a:solidFill>
                  <a:srgbClr val="000066"/>
                </a:solidFill>
                <a:latin typeface="微软雅黑" panose="020B0503020204020204" pitchFamily="34" charset="-122"/>
                <a:ea typeface="微软雅黑" panose="020B0503020204020204" pitchFamily="34" charset="-122"/>
              </a:rPr>
              <a:t>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FF"/>
                </a:solidFill>
                <a:latin typeface="微软雅黑" panose="020B0503020204020204" pitchFamily="34" charset="-122"/>
                <a:ea typeface="微软雅黑" panose="020B0503020204020204" pitchFamily="34" charset="-122"/>
              </a:rPr>
              <a:t>IP </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IP </a:t>
            </a:r>
            <a:r>
              <a:rPr lang="zh-CN" altLang="en-US" b="1" dirty="0" smtClean="0">
                <a:solidFill>
                  <a:srgbClr val="000066"/>
                </a:solidFill>
                <a:latin typeface="微软雅黑" panose="020B0503020204020204" pitchFamily="34" charset="-122"/>
                <a:ea typeface="微软雅黑" panose="020B0503020204020204" pitchFamily="34" charset="-122"/>
              </a:rPr>
              <a:t>协议分组</a:t>
            </a:r>
            <a:r>
              <a:rPr lang="zh-CN" altLang="en-US" b="1" dirty="0">
                <a:solidFill>
                  <a:srgbClr val="000066"/>
                </a:solidFill>
                <a:latin typeface="微软雅黑" panose="020B0503020204020204" pitchFamily="34" charset="-122"/>
                <a:ea typeface="微软雅黑" panose="020B0503020204020204" pitchFamily="34" charset="-122"/>
              </a:rPr>
              <a:t>也</a:t>
            </a:r>
            <a:r>
              <a:rPr lang="zh-CN" altLang="en-US" b="1" dirty="0" smtClean="0">
                <a:solidFill>
                  <a:srgbClr val="000066"/>
                </a:solidFill>
                <a:latin typeface="微软雅黑" panose="020B0503020204020204" pitchFamily="34" charset="-122"/>
                <a:ea typeface="微软雅黑" panose="020B0503020204020204" pitchFamily="34" charset="-122"/>
              </a:rPr>
              <a:t>叫做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zh-CN" altLang="en-US" b="1" dirty="0" smtClean="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50113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实现两</a:t>
            </a:r>
            <a:r>
              <a:rPr lang="zh-CN" altLang="en-US" b="1" dirty="0">
                <a:solidFill>
                  <a:srgbClr val="000066"/>
                </a:solidFill>
                <a:latin typeface="微软雅黑" panose="020B0503020204020204" pitchFamily="34" charset="-122"/>
                <a:ea typeface="微软雅黑" panose="020B0503020204020204" pitchFamily="34" charset="-122"/>
              </a:rPr>
              <a:t>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smtClean="0">
                <a:solidFill>
                  <a:srgbClr val="000066"/>
                </a:solidFill>
                <a:latin typeface="微软雅黑" panose="020B0503020204020204" pitchFamily="34" charset="-122"/>
                <a:ea typeface="微软雅黑" panose="020B0503020204020204" pitchFamily="34" charset="-122"/>
              </a:rPr>
              <a:t>之间的</a:t>
            </a:r>
            <a:r>
              <a:rPr lang="zh-CN" altLang="en-US" b="1" dirty="0" smtClean="0">
                <a:solidFill>
                  <a:srgbClr val="C00000"/>
                </a:solidFill>
                <a:latin typeface="微软雅黑" panose="020B0503020204020204" pitchFamily="34" charset="-122"/>
                <a:ea typeface="微软雅黑" panose="020B0503020204020204" pitchFamily="34" charset="-122"/>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rPr>
              <a:t>，就</a:t>
            </a:r>
            <a:r>
              <a:rPr lang="zh-CN" altLang="en-US" b="1" dirty="0">
                <a:solidFill>
                  <a:srgbClr val="000066"/>
                </a:solidFill>
                <a:latin typeface="微软雅黑" panose="020B0503020204020204" pitchFamily="34" charset="-122"/>
                <a:ea typeface="微软雅黑" panose="020B0503020204020204" pitchFamily="34" charset="-122"/>
              </a:rPr>
              <a:t>简单地</a:t>
            </a:r>
            <a:r>
              <a:rPr lang="zh-CN" altLang="en-US" b="1" dirty="0" smtClean="0">
                <a:solidFill>
                  <a:srgbClr val="C00000"/>
                </a:solidFill>
                <a:latin typeface="微软雅黑" panose="020B0503020204020204" pitchFamily="34" charset="-122"/>
                <a:ea typeface="微软雅黑" panose="020B0503020204020204" pitchFamily="34" charset="-122"/>
              </a:rPr>
              <a:t>丢弃</a:t>
            </a:r>
            <a:r>
              <a:rPr lang="zh-CN" altLang="en-US" b="1" dirty="0" smtClean="0">
                <a:solidFill>
                  <a:srgbClr val="000066"/>
                </a:solidFill>
                <a:latin typeface="微软雅黑" panose="020B0503020204020204" pitchFamily="34" charset="-122"/>
                <a:ea typeface="微软雅黑" panose="020B0503020204020204" pitchFamily="34" charset="-122"/>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如果</a:t>
            </a:r>
            <a:r>
              <a:rPr lang="zh-CN" altLang="en-US" b="1" dirty="0">
                <a:solidFill>
                  <a:srgbClr val="000066"/>
                </a:solidFill>
                <a:latin typeface="微软雅黑" panose="020B0503020204020204" pitchFamily="34" charset="-122"/>
                <a:ea typeface="微软雅黑" panose="020B0503020204020204" pitchFamily="34" charset="-122"/>
              </a:rPr>
              <a:t>需要</a:t>
            </a:r>
            <a:r>
              <a:rPr lang="zh-CN" altLang="en-US" b="1" dirty="0" smtClean="0">
                <a:solidFill>
                  <a:srgbClr val="000066"/>
                </a:solidFill>
                <a:latin typeface="微软雅黑" panose="020B0503020204020204" pitchFamily="34" charset="-122"/>
                <a:ea typeface="微软雅黑" panose="020B0503020204020204" pitchFamily="34" charset="-122"/>
              </a:rPr>
              <a:t>改正出现</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000066"/>
                </a:solidFill>
                <a:latin typeface="微软雅黑" panose="020B0503020204020204" pitchFamily="34" charset="-122"/>
                <a:ea typeface="微软雅黑" panose="020B0503020204020204" pitchFamily="34" charset="-122"/>
              </a:rPr>
              <a:t>差错，就要</a:t>
            </a:r>
            <a:r>
              <a:rPr lang="zh-CN" altLang="en-US" b="1" dirty="0">
                <a:solidFill>
                  <a:srgbClr val="000066"/>
                </a:solidFill>
                <a:latin typeface="微软雅黑" panose="020B0503020204020204" pitchFamily="34" charset="-122"/>
                <a:ea typeface="微软雅黑" panose="020B0503020204020204" pitchFamily="34" charset="-122"/>
              </a:rPr>
              <a:t>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rPr>
              <a:t>数据链路层协议复杂。</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263363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a:t>
            </a:r>
            <a:r>
              <a:rPr lang="zh-CN" altLang="en-US" b="1" dirty="0" smtClean="0">
                <a:solidFill>
                  <a:srgbClr val="C00000"/>
                </a:solidFill>
                <a:latin typeface="微软雅黑" panose="020B0503020204020204" pitchFamily="34" charset="-122"/>
                <a:ea typeface="微软雅黑" panose="020B0503020204020204" pitchFamily="34" charset="-122"/>
              </a:rPr>
              <a:t>比特</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0 </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66"/>
                </a:solidFill>
                <a:latin typeface="微软雅黑" panose="020B0503020204020204" pitchFamily="34" charset="-122"/>
                <a:ea typeface="微软雅黑" panose="020B0503020204020204" pitchFamily="34" charset="-122"/>
              </a:rPr>
              <a:t>1</a:t>
            </a:r>
            <a:r>
              <a:rPr lang="zh-CN" altLang="en-US" b="1" dirty="0" smtClean="0">
                <a:solidFill>
                  <a:srgbClr val="000066"/>
                </a:solidFill>
                <a:latin typeface="微软雅黑" panose="020B0503020204020204" pitchFamily="34" charset="-122"/>
                <a:ea typeface="微软雅黑" panose="020B0503020204020204" pitchFamily="34" charset="-122"/>
              </a:rPr>
              <a:t>）的传输。</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确定连接</a:t>
            </a:r>
            <a:r>
              <a:rPr lang="zh-CN" altLang="en-US" b="1" dirty="0">
                <a:solidFill>
                  <a:srgbClr val="000066"/>
                </a:solidFill>
                <a:latin typeface="微软雅黑" panose="020B0503020204020204" pitchFamily="34" charset="-122"/>
                <a:ea typeface="微软雅黑" panose="020B0503020204020204" pitchFamily="34" charset="-122"/>
              </a:rPr>
              <a:t>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smtClean="0">
                <a:solidFill>
                  <a:srgbClr val="0000FF"/>
                </a:solidFill>
                <a:latin typeface="微软雅黑" panose="020B0503020204020204" pitchFamily="34" charset="-122"/>
                <a:ea typeface="微软雅黑" panose="020B0503020204020204" pitchFamily="34" charset="-122"/>
              </a:rPr>
              <a:t>引脚</a:t>
            </a:r>
            <a:r>
              <a:rPr lang="zh-CN" altLang="en-US" b="1" dirty="0" smtClean="0">
                <a:solidFill>
                  <a:srgbClr val="000066"/>
                </a:solidFill>
                <a:latin typeface="微软雅黑" panose="020B0503020204020204" pitchFamily="34" charset="-122"/>
                <a:ea typeface="微软雅黑" panose="020B0503020204020204" pitchFamily="34" charset="-122"/>
              </a:rPr>
              <a:t>，以及</a:t>
            </a:r>
            <a:r>
              <a:rPr lang="zh-CN" altLang="en-US" b="1" dirty="0">
                <a:solidFill>
                  <a:srgbClr val="000066"/>
                </a:solidFill>
                <a:latin typeface="微软雅黑" panose="020B0503020204020204" pitchFamily="34" charset="-122"/>
                <a:ea typeface="微软雅黑" panose="020B0503020204020204" pitchFamily="34" charset="-122"/>
              </a:rPr>
              <a:t>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000066"/>
                </a:solidFill>
                <a:latin typeface="微软雅黑" panose="020B0503020204020204" pitchFamily="34" charset="-122"/>
                <a:ea typeface="微软雅黑" panose="020B0503020204020204" pitchFamily="34" charset="-122"/>
              </a:rPr>
              <a:t>传递</a:t>
            </a:r>
            <a:r>
              <a:rPr lang="zh-CN" altLang="en-US" b="1" dirty="0">
                <a:solidFill>
                  <a:srgbClr val="000066"/>
                </a:solidFill>
                <a:latin typeface="微软雅黑" panose="020B0503020204020204" pitchFamily="34" charset="-122"/>
                <a:ea typeface="微软雅黑" panose="020B0503020204020204" pitchFamily="34" charset="-122"/>
              </a:rPr>
              <a:t>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a:t>
            </a:r>
            <a:r>
              <a:rPr lang="zh-CN" altLang="en-US" b="1" dirty="0" smtClean="0">
                <a:solidFill>
                  <a:srgbClr val="C00000"/>
                </a:solidFill>
                <a:latin typeface="微软雅黑" panose="020B0503020204020204" pitchFamily="34" charset="-122"/>
                <a:ea typeface="微软雅黑" panose="020B0503020204020204" pitchFamily="34" charset="-122"/>
              </a:rPr>
              <a:t>之内，</a:t>
            </a:r>
            <a:r>
              <a:rPr lang="zh-CN" altLang="en-US" b="1" dirty="0" smtClean="0">
                <a:solidFill>
                  <a:srgbClr val="000066"/>
                </a:solidFill>
                <a:latin typeface="微软雅黑" panose="020B0503020204020204" pitchFamily="34" charset="-122"/>
                <a:ea typeface="微软雅黑" panose="020B0503020204020204" pitchFamily="34" charset="-122"/>
              </a:rPr>
              <a:t>而是</a:t>
            </a:r>
            <a:r>
              <a:rPr lang="zh-CN" altLang="en-US" b="1" dirty="0">
                <a:solidFill>
                  <a:srgbClr val="000066"/>
                </a:solidFill>
                <a:latin typeface="微软雅黑" panose="020B0503020204020204" pitchFamily="34" charset="-122"/>
                <a:ea typeface="微软雅黑" panose="020B0503020204020204" pitchFamily="34" charset="-122"/>
              </a:rPr>
              <a:t>在物理层协议的下面。</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368537804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894707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2419849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负面影响</a:t>
              </a:r>
              <a:endParaRPr lang="fr-FR" altLang="zh-CN" sz="2000" b="1" dirty="0">
                <a:solidFill>
                  <a:schemeClr val="bg1"/>
                </a:solidFill>
                <a:latin typeface="微软雅黑" pitchFamily="34" charset="-122"/>
                <a:ea typeface="微软雅黑" pitchFamily="34" charset="-122"/>
              </a:endParaRPr>
            </a:p>
          </p:txBody>
        </p:sp>
      </p:grpSp>
      <p:graphicFrame>
        <p:nvGraphicFramePr>
          <p:cNvPr id="2" name="图示 1"/>
          <p:cNvGraphicFramePr/>
          <p:nvPr>
            <p:extLst>
              <p:ext uri="{D42A27DB-BD31-4B8C-83A1-F6EECF244321}">
                <p14:modId xmlns:p14="http://schemas.microsoft.com/office/powerpoint/2010/main" val="1928340574"/>
              </p:ext>
            </p:extLst>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060067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0778860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3265387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116530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5645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8885096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7017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3501594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061375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6394638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751284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1.2.1                                              </a:t>
            </a:r>
            <a:r>
              <a:rPr lang="zh-CN" altLang="en-US" sz="2000" b="1" dirty="0" smtClean="0">
                <a:solidFill>
                  <a:schemeClr val="bg1"/>
                </a:solidFill>
                <a:latin typeface="微软雅黑" pitchFamily="34" charset="-122"/>
                <a:ea typeface="微软雅黑" pitchFamily="34" charset="-122"/>
              </a:rPr>
              <a:t>网络</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网络</a:t>
            </a:r>
            <a:r>
              <a:rPr lang="en-US" altLang="zh-CN" sz="2000" b="1" dirty="0" smtClean="0">
                <a:solidFill>
                  <a:schemeClr val="bg1"/>
                </a:solidFill>
                <a:latin typeface="微软雅黑" pitchFamily="34" charset="-122"/>
                <a:ea typeface="微软雅黑" pitchFamily="34" charset="-122"/>
              </a:rPr>
              <a:t>1.2.2                </a:t>
            </a:r>
            <a:r>
              <a:rPr lang="zh-CN" altLang="zh-CN" sz="2000" b="1" dirty="0" smtClean="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1.2.3                                 </a:t>
            </a:r>
            <a:r>
              <a:rPr lang="zh-CN" altLang="zh-CN" sz="2000" b="1" dirty="0" smtClean="0">
                <a:solidFill>
                  <a:schemeClr val="bg1"/>
                </a:solidFill>
                <a:latin typeface="微软雅黑" pitchFamily="34" charset="-122"/>
                <a:ea typeface="微软雅黑" pitchFamily="34" charset="-122"/>
              </a:rPr>
              <a:t>互联网</a:t>
            </a:r>
            <a:r>
              <a:rPr lang="zh-CN" altLang="zh-CN" sz="2000" b="1" dirty="0">
                <a:solidFill>
                  <a:schemeClr val="bg1"/>
                </a:solidFill>
                <a:latin typeface="微软雅黑" pitchFamily="34" charset="-122"/>
                <a:ea typeface="微软雅黑" pitchFamily="34" charset="-122"/>
              </a:rPr>
              <a:t>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7874805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294741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5280576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7589159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4308263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435840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5930163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48842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166082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OSI </a:t>
            </a:r>
            <a:r>
              <a:rPr lang="zh-CN" altLang="en-US" dirty="0" smtClean="0"/>
              <a:t>参考</a:t>
            </a:r>
            <a:r>
              <a:rPr lang="zh-CN" altLang="en-US" dirty="0"/>
              <a:t>模型把对等层次之间传送的数据单位称为该层的</a:t>
            </a:r>
            <a:r>
              <a:rPr lang="zh-CN" altLang="en-US" dirty="0" smtClean="0">
                <a:solidFill>
                  <a:srgbClr val="C00000"/>
                </a:solidFill>
              </a:rPr>
              <a:t>协议数据单元 </a:t>
            </a:r>
            <a:r>
              <a:rPr lang="en-US" altLang="zh-CN" dirty="0" smtClean="0">
                <a:solidFill>
                  <a:srgbClr val="C00000"/>
                </a:solidFill>
              </a:rPr>
              <a:t>PDU</a:t>
            </a:r>
            <a:r>
              <a:rPr lang="en-US" altLang="zh-CN" dirty="0" smtClean="0"/>
              <a:t> </a:t>
            </a:r>
            <a:r>
              <a:rPr lang="en-US" altLang="zh-CN" dirty="0"/>
              <a:t>(Protocol Data Unit)</a:t>
            </a:r>
            <a:r>
              <a:rPr lang="zh-CN" altLang="en-US" dirty="0" smtClean="0"/>
              <a:t>。</a:t>
            </a:r>
            <a:endParaRPr lang="en-US" altLang="zh-CN" dirty="0" smtClean="0"/>
          </a:p>
          <a:p>
            <a:r>
              <a:rPr lang="zh-CN" altLang="en-US" dirty="0"/>
              <a:t>任何两个同样的层次</a:t>
            </a:r>
            <a:r>
              <a:rPr lang="zh-CN" altLang="en-US" dirty="0" smtClean="0"/>
              <a:t>把 </a:t>
            </a:r>
            <a:r>
              <a:rPr lang="en-US" altLang="zh-CN" dirty="0" smtClean="0"/>
              <a:t>PDU </a:t>
            </a:r>
            <a:r>
              <a:rPr lang="zh-CN" altLang="en-US" dirty="0"/>
              <a:t>（即数据单元加上控制信息）通过水平虚线直接传递给对方。这就是所谓的</a:t>
            </a:r>
            <a:r>
              <a:rPr lang="zh-CN" altLang="en-US" dirty="0" smtClean="0">
                <a:solidFill>
                  <a:srgbClr val="C00000"/>
                </a:solidFill>
              </a:rPr>
              <a:t>“对等层”</a:t>
            </a:r>
            <a:r>
              <a:rPr lang="zh-CN" altLang="en-US" dirty="0" smtClean="0"/>
              <a:t>之间</a:t>
            </a:r>
            <a:r>
              <a:rPr lang="zh-CN" altLang="en-US" dirty="0"/>
              <a:t>的通信。</a:t>
            </a:r>
          </a:p>
          <a:p>
            <a:endParaRPr lang="zh-CN" altLang="en-US" dirty="0"/>
          </a:p>
        </p:txBody>
      </p:sp>
      <p:sp>
        <p:nvSpPr>
          <p:cNvPr id="4" name="文本占位符 3"/>
          <p:cNvSpPr>
            <a:spLocks noGrp="1"/>
          </p:cNvSpPr>
          <p:nvPr>
            <p:ph type="body" sz="quarter" idx="11"/>
          </p:nvPr>
        </p:nvSpPr>
        <p:spPr/>
        <p:txBody>
          <a:bodyPr/>
          <a:lstStyle/>
          <a:p>
            <a:r>
              <a:rPr lang="zh-CN" altLang="en-US" dirty="0" smtClean="0"/>
              <a:t>对等层与协议数据单元</a:t>
            </a:r>
            <a:endParaRPr lang="zh-CN" altLang="en-US" dirty="0"/>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p>
          </p:txBody>
        </p:sp>
      </p:grpSp>
    </p:spTree>
    <p:extLst>
      <p:ext uri="{BB962C8B-B14F-4D97-AF65-F5344CB8AC3E}">
        <p14:creationId xmlns:p14="http://schemas.microsoft.com/office/powerpoint/2010/main" val="5589178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r>
              <a:rPr lang="zh-CN" altLang="en-US" dirty="0" smtClean="0">
                <a:solidFill>
                  <a:srgbClr val="0033CC"/>
                </a:solidFill>
              </a:rPr>
              <a:t>：</a:t>
            </a:r>
            <a:endParaRPr lang="en-US" altLang="zh-CN" dirty="0" smtClean="0">
              <a:solidFill>
                <a:srgbClr val="0033CC"/>
              </a:solidFill>
            </a:endParaRPr>
          </a:p>
          <a:p>
            <a:pPr lvl="1"/>
            <a:r>
              <a:rPr lang="zh-CN" altLang="en-US" dirty="0" smtClean="0"/>
              <a:t>由</a:t>
            </a:r>
            <a:r>
              <a:rPr lang="zh-CN" altLang="en-US" dirty="0"/>
              <a:t>若干</a:t>
            </a:r>
            <a:r>
              <a:rPr lang="zh-CN" altLang="en-US" dirty="0">
                <a:solidFill>
                  <a:srgbClr val="C00000"/>
                </a:solidFill>
              </a:rPr>
              <a:t>节点</a:t>
            </a:r>
            <a:r>
              <a:rPr lang="en-US" altLang="zh-CN" dirty="0"/>
              <a:t>(node</a:t>
            </a:r>
            <a:r>
              <a:rPr lang="en-US" altLang="zh-CN" dirty="0" smtClean="0"/>
              <a:t>)</a:t>
            </a:r>
            <a:r>
              <a:rPr lang="zh-CN" altLang="en-US" dirty="0" smtClean="0"/>
              <a:t>和</a:t>
            </a:r>
            <a:r>
              <a:rPr lang="zh-CN" altLang="en-US" dirty="0"/>
              <a:t>连接这些节点的</a:t>
            </a:r>
            <a:r>
              <a:rPr lang="zh-CN" altLang="en-US" dirty="0">
                <a:solidFill>
                  <a:srgbClr val="C00000"/>
                </a:solidFill>
              </a:rPr>
              <a:t>链路</a:t>
            </a:r>
            <a:r>
              <a:rPr lang="en-US" altLang="zh-CN" dirty="0"/>
              <a:t>(link)</a:t>
            </a:r>
            <a:r>
              <a:rPr lang="zh-CN" altLang="en-US" dirty="0"/>
              <a:t>组成</a:t>
            </a:r>
            <a:r>
              <a:rPr lang="zh-CN" altLang="en-US" dirty="0" smtClean="0"/>
              <a:t>。</a:t>
            </a:r>
            <a:endParaRPr lang="en-US" altLang="zh-CN" dirty="0" smtClean="0"/>
          </a:p>
          <a:p>
            <a:pPr lvl="1"/>
            <a:r>
              <a:rPr lang="zh-CN" altLang="en-US" dirty="0">
                <a:solidFill>
                  <a:srgbClr val="C00000"/>
                </a:solidFill>
              </a:rPr>
              <a:t>节点</a:t>
            </a:r>
            <a:r>
              <a:rPr lang="zh-CN" altLang="en-US" dirty="0"/>
              <a:t>可以是计算机、集线器、交换机或路由器</a:t>
            </a:r>
            <a:r>
              <a:rPr lang="zh-CN" altLang="en-US" dirty="0" smtClean="0"/>
              <a:t>等。</a:t>
            </a:r>
            <a:endParaRPr lang="zh-CN" altLang="en-US" dirty="0"/>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(a) </a:t>
            </a:r>
            <a:r>
              <a:rPr kumimoji="1" lang="zh-CN" altLang="en-US" sz="1600" b="1" dirty="0" smtClean="0">
                <a:latin typeface="Times New Roman" pitchFamily="18" charset="0"/>
                <a:ea typeface="微软雅黑" pitchFamily="34" charset="-122"/>
              </a:rPr>
              <a:t>简单的网络</a:t>
            </a:r>
            <a:endParaRPr kumimoji="1" lang="zh-CN" altLang="en-US" sz="1600" b="1" dirty="0">
              <a:latin typeface="Times New Roman" pitchFamily="18" charset="0"/>
              <a:ea typeface="微软雅黑" pitchFamily="34" charset="-122"/>
            </a:endParaRPr>
          </a:p>
        </p:txBody>
      </p:sp>
      <p:grpSp>
        <p:nvGrpSpPr>
          <p:cNvPr id="8" name="Group 1282"/>
          <p:cNvGrpSpPr>
            <a:grpSpLocks/>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a:grpSpLocks/>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a:grpSpLocks/>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a:grpSpLocks/>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a:grpSpLocks/>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86"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9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a:grpSpLocks/>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102"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103"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104"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4939186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1.7.4  </a:t>
            </a:r>
            <a:r>
              <a:rPr lang="zh-CN" altLang="zh-CN" dirty="0"/>
              <a:t>实体、协议、服务和</a:t>
            </a:r>
            <a:r>
              <a:rPr lang="zh-CN" altLang="zh-CN" dirty="0" smtClean="0"/>
              <a:t>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smtClean="0"/>
              <a:t>：表示</a:t>
            </a:r>
            <a:r>
              <a:rPr lang="zh-CN" altLang="en-US" dirty="0"/>
              <a:t>任何可发送或接收信息的硬件或软件进程。 </a:t>
            </a:r>
          </a:p>
          <a:p>
            <a:pPr>
              <a:lnSpc>
                <a:spcPts val="3300"/>
              </a:lnSpc>
              <a:buClr>
                <a:srgbClr val="0070C0"/>
              </a:buClr>
            </a:pPr>
            <a:r>
              <a:rPr lang="zh-CN" altLang="en-US" dirty="0" smtClean="0">
                <a:solidFill>
                  <a:srgbClr val="C00000"/>
                </a:solidFill>
              </a:rPr>
              <a:t>协议：</a:t>
            </a:r>
            <a:r>
              <a:rPr lang="zh-CN" altLang="en-US" dirty="0" smtClean="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extLst>
      <p:ext uri="{BB962C8B-B14F-4D97-AF65-F5344CB8AC3E}">
        <p14:creationId xmlns:p14="http://schemas.microsoft.com/office/powerpoint/2010/main" val="8169826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732848079"/>
              </p:ext>
            </p:extLst>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占位符 4"/>
          <p:cNvSpPr>
            <a:spLocks noGrp="1"/>
          </p:cNvSpPr>
          <p:nvPr>
            <p:ph type="body" sz="quarter" idx="11"/>
          </p:nvPr>
        </p:nvSpPr>
        <p:spPr/>
        <p:txBody>
          <a:bodyPr/>
          <a:lstStyle/>
          <a:p>
            <a:r>
              <a:rPr lang="zh-CN" altLang="en-US" dirty="0" smtClean="0"/>
              <a:t>注意：</a:t>
            </a:r>
            <a:r>
              <a:rPr lang="zh-CN" altLang="en-US" dirty="0"/>
              <a:t>协议和服务在概念上是</a:t>
            </a:r>
            <a:r>
              <a:rPr lang="zh-CN" altLang="en-US" dirty="0">
                <a:solidFill>
                  <a:srgbClr val="FFFF00"/>
                </a:solidFill>
              </a:rPr>
              <a:t>不一样</a:t>
            </a:r>
            <a:r>
              <a:rPr lang="zh-CN" altLang="en-US" dirty="0"/>
              <a:t>的</a:t>
            </a:r>
          </a:p>
        </p:txBody>
      </p:sp>
    </p:spTree>
    <p:extLst>
      <p:ext uri="{BB962C8B-B14F-4D97-AF65-F5344CB8AC3E}">
        <p14:creationId xmlns:p14="http://schemas.microsoft.com/office/powerpoint/2010/main" val="38946736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a:t>
            </a:r>
            <a:r>
              <a:rPr lang="zh-CN" altLang="en-US" dirty="0" smtClean="0"/>
              <a:t>交互</a:t>
            </a:r>
            <a:r>
              <a:rPr lang="zh-CN" altLang="en-US" dirty="0"/>
              <a:t>（</a:t>
            </a:r>
            <a:r>
              <a:rPr lang="zh-CN" altLang="en-US" dirty="0" smtClean="0"/>
              <a:t>即</a:t>
            </a:r>
            <a:r>
              <a:rPr lang="zh-CN" altLang="en-US" dirty="0"/>
              <a:t>交换</a:t>
            </a:r>
            <a:r>
              <a:rPr lang="zh-CN" altLang="en-US" dirty="0" smtClean="0"/>
              <a:t>信息）</a:t>
            </a:r>
            <a:r>
              <a:rPr lang="en-US" altLang="zh-CN" dirty="0" smtClean="0"/>
              <a:t> </a:t>
            </a:r>
            <a:r>
              <a:rPr lang="zh-CN" altLang="en-US" dirty="0" smtClean="0"/>
              <a:t>的</a:t>
            </a:r>
            <a:r>
              <a:rPr lang="zh-CN" altLang="en-US" dirty="0"/>
              <a:t>地方，通常称为</a:t>
            </a:r>
            <a:r>
              <a:rPr lang="zh-CN" altLang="en-US" dirty="0" smtClean="0">
                <a:solidFill>
                  <a:srgbClr val="C00000"/>
                </a:solidFill>
              </a:rPr>
              <a:t>服务访问点 </a:t>
            </a:r>
            <a:r>
              <a:rPr lang="en-US" altLang="zh-CN" dirty="0" smtClean="0">
                <a:solidFill>
                  <a:srgbClr val="C00000"/>
                </a:solidFill>
              </a:rPr>
              <a:t>SAP </a:t>
            </a:r>
            <a:r>
              <a:rPr lang="en-US" altLang="zh-CN" dirty="0"/>
              <a:t>(Service Access Point)</a:t>
            </a:r>
            <a:r>
              <a:rPr lang="zh-CN" altLang="en-US" dirty="0" smtClean="0"/>
              <a:t>。</a:t>
            </a:r>
            <a:endParaRPr lang="en-US" altLang="zh-CN" dirty="0" smtClean="0"/>
          </a:p>
          <a:p>
            <a:r>
              <a:rPr lang="en-US" altLang="zh-CN" dirty="0" smtClean="0"/>
              <a:t>SAP </a:t>
            </a:r>
            <a:r>
              <a:rPr lang="zh-CN" altLang="en-US" dirty="0" smtClean="0"/>
              <a:t>是</a:t>
            </a:r>
            <a:r>
              <a:rPr lang="zh-CN" altLang="en-US" dirty="0"/>
              <a:t>一个抽象的概念，它实际上就是一个</a:t>
            </a:r>
            <a:r>
              <a:rPr lang="zh-CN" altLang="en-US" dirty="0">
                <a:solidFill>
                  <a:srgbClr val="0000FF"/>
                </a:solidFill>
              </a:rPr>
              <a:t>逻辑</a:t>
            </a:r>
            <a:r>
              <a:rPr lang="zh-CN" altLang="en-US" dirty="0" smtClean="0">
                <a:solidFill>
                  <a:srgbClr val="0000FF"/>
                </a:solidFill>
              </a:rPr>
              <a:t>接口。</a:t>
            </a:r>
            <a:endParaRPr lang="en-US" altLang="zh-CN" dirty="0" smtClean="0">
              <a:solidFill>
                <a:srgbClr val="0000FF"/>
              </a:solidFill>
            </a:endParaRPr>
          </a:p>
          <a:p>
            <a:r>
              <a:rPr lang="en-US" altLang="zh-CN" dirty="0" smtClean="0"/>
              <a:t>OSI </a:t>
            </a:r>
            <a:r>
              <a:rPr lang="zh-CN" altLang="en-US" dirty="0" smtClean="0"/>
              <a:t>把</a:t>
            </a:r>
            <a:r>
              <a:rPr lang="zh-CN" altLang="en-US" dirty="0"/>
              <a:t>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smtClean="0"/>
              <a:t>例如：可以</a:t>
            </a:r>
            <a:r>
              <a:rPr lang="zh-CN" altLang="en-US" dirty="0"/>
              <a:t>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p>
          <a:p>
            <a:endParaRPr lang="zh-CN" altLang="en-US" dirty="0"/>
          </a:p>
        </p:txBody>
      </p:sp>
      <p:sp>
        <p:nvSpPr>
          <p:cNvPr id="3" name="文本占位符 2"/>
          <p:cNvSpPr>
            <a:spLocks noGrp="1"/>
          </p:cNvSpPr>
          <p:nvPr>
            <p:ph type="body" sz="quarter" idx="11"/>
          </p:nvPr>
        </p:nvSpPr>
        <p:spPr/>
        <p:txBody>
          <a:bodyPr/>
          <a:lstStyle/>
          <a:p>
            <a:r>
              <a:rPr lang="zh-CN" altLang="en-US" dirty="0" smtClean="0"/>
              <a:t>服务访问点 </a:t>
            </a:r>
            <a:r>
              <a:rPr lang="en-US" altLang="zh-CN" dirty="0" smtClean="0"/>
              <a:t>SAP</a:t>
            </a:r>
            <a:endParaRPr lang="zh-CN" altLang="en-US" dirty="0"/>
          </a:p>
        </p:txBody>
      </p:sp>
    </p:spTree>
    <p:extLst>
      <p:ext uri="{BB962C8B-B14F-4D97-AF65-F5344CB8AC3E}">
        <p14:creationId xmlns:p14="http://schemas.microsoft.com/office/powerpoint/2010/main" val="30981003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a:extLst/>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a:t>
            </a:r>
            <a:r>
              <a:rPr kumimoji="1" lang="zh-CN" altLang="en-US" sz="1600" b="1" dirty="0">
                <a:solidFill>
                  <a:srgbClr val="0000FF"/>
                </a:solidFill>
                <a:latin typeface="微软雅黑" panose="020B0503020204020204" pitchFamily="34" charset="-122"/>
                <a:ea typeface="微软雅黑" panose="020B0503020204020204" pitchFamily="34" charset="-122"/>
              </a:rPr>
              <a:t>服务</a:t>
            </a:r>
            <a:r>
              <a:rPr kumimoji="1" lang="zh-CN" altLang="en-US" sz="1600" b="1" dirty="0" smtClean="0">
                <a:solidFill>
                  <a:srgbClr val="0000FF"/>
                </a:solidFill>
                <a:latin typeface="微软雅黑" panose="020B0503020204020204" pitchFamily="34" charset="-122"/>
                <a:ea typeface="微软雅黑" panose="020B0503020204020204" pitchFamily="34" charset="-122"/>
              </a:rPr>
              <a:t>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交换服务原语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latin typeface="微软雅黑" panose="020B0503020204020204" pitchFamily="34" charset="-122"/>
                <a:ea typeface="微软雅黑" panose="020B0503020204020204" pitchFamily="34" charset="-122"/>
              </a:rPr>
              <a:t>服务</a:t>
            </a:r>
            <a:endParaRPr kumimoji="1" lang="en-US" altLang="zh-CN" sz="1600" b="1" dirty="0" smtClean="0">
              <a:latin typeface="微软雅黑" panose="020B0503020204020204" pitchFamily="34" charset="-122"/>
              <a:ea typeface="微软雅黑" panose="020B0503020204020204" pitchFamily="34" charset="-122"/>
            </a:endParaRPr>
          </a:p>
          <a:p>
            <a:r>
              <a:rPr kumimoji="1" lang="zh-CN" altLang="en-US" sz="1600" b="1" dirty="0" smtClean="0">
                <a:latin typeface="微软雅黑" panose="020B0503020204020204" pitchFamily="34" charset="-122"/>
                <a:ea typeface="微软雅黑" panose="020B0503020204020204" pitchFamily="34" charset="-122"/>
              </a:rPr>
              <a:t>提供</a:t>
            </a:r>
            <a:r>
              <a:rPr kumimoji="1" lang="zh-CN" altLang="en-US" sz="1600" b="1" dirty="0">
                <a:latin typeface="微软雅黑" panose="020B0503020204020204" pitchFamily="34" charset="-122"/>
                <a:ea typeface="微软雅黑" panose="020B0503020204020204" pitchFamily="34" charset="-122"/>
              </a:rPr>
              <a:t>者</a:t>
            </a: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2" name="文本占位符 1"/>
          <p:cNvSpPr>
            <a:spLocks noGrp="1"/>
          </p:cNvSpPr>
          <p:nvPr>
            <p:ph type="body" sz="quarter" idx="11"/>
          </p:nvPr>
        </p:nvSpPr>
        <p:spPr/>
        <p:txBody>
          <a:bodyPr/>
          <a:lstStyle/>
          <a:p>
            <a:r>
              <a:rPr lang="zh-CN" altLang="en-US" dirty="0"/>
              <a:t>相邻两层之间的关系</a:t>
            </a:r>
          </a:p>
        </p:txBody>
      </p:sp>
    </p:spTree>
    <p:extLst>
      <p:ext uri="{BB962C8B-B14F-4D97-AF65-F5344CB8AC3E}">
        <p14:creationId xmlns:p14="http://schemas.microsoft.com/office/powerpoint/2010/main" val="31300141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r>
              <a:rPr lang="zh-CN" altLang="en-US" b="1" dirty="0" smtClean="0">
                <a:solidFill>
                  <a:srgbClr val="000066"/>
                </a:solidFill>
                <a:latin typeface="微软雅黑" panose="020B0503020204020204" pitchFamily="34" charset="-122"/>
                <a:ea typeface="微软雅黑" panose="020B0503020204020204" pitchFamily="34" charset="-122"/>
              </a:rPr>
              <a:t>没有</a:t>
            </a:r>
            <a:r>
              <a:rPr lang="zh-CN" altLang="en-US" b="1" dirty="0">
                <a:solidFill>
                  <a:srgbClr val="000066"/>
                </a:solidFill>
                <a:latin typeface="微软雅黑" panose="020B0503020204020204" pitchFamily="34" charset="-122"/>
                <a:ea typeface="微软雅黑" panose="020B0503020204020204" pitchFamily="34" charset="-122"/>
              </a:rPr>
              <a:t>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p>
        </p:txBody>
      </p:sp>
    </p:spTree>
    <p:extLst>
      <p:ext uri="{BB962C8B-B14F-4D97-AF65-F5344CB8AC3E}">
        <p14:creationId xmlns:p14="http://schemas.microsoft.com/office/powerpoint/2010/main" val="33921827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1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01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451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851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01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351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351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01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851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01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01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751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01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01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26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276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276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26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751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751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01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26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26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676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776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a:t>
            </a:r>
            <a:r>
              <a:rPr lang="zh-CN" altLang="zh-CN" dirty="0" smtClean="0"/>
              <a:t>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147707979"/>
              </p:ext>
            </p:extLst>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spid="_x0000_s7230" name="VISIO" r:id="rId3" imgW="1687068" imgH="964692" progId="">
                  <p:embed/>
                </p:oleObj>
              </mc:Choice>
              <mc:Fallback>
                <p:oleObj name="VISIO" r:id="rId3" imgW="1687068" imgH="964692" progId="">
                  <p:embed/>
                  <p:pic>
                    <p:nvPicPr>
                      <p:cNvPr id="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306" y="3661121"/>
                        <a:ext cx="1400946"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192345011"/>
              </p:ext>
            </p:extLst>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spid="_x0000_s7231" name="VISIO" r:id="rId5" imgW="1687068" imgH="964692" progId="">
                  <p:embed/>
                </p:oleObj>
              </mc:Choice>
              <mc:Fallback>
                <p:oleObj name="VISIO" r:id="rId5" imgW="1687068" imgH="964692" progId="">
                  <p:embed/>
                  <p:pic>
                    <p:nvPicPr>
                      <p:cNvPr id="0"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32" y="3637093"/>
                        <a:ext cx="1402319"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a:t>
            </a:r>
            <a:r>
              <a:rPr lang="zh-CN" altLang="en-US" sz="1400" b="1" dirty="0" smtClean="0">
                <a:solidFill>
                  <a:srgbClr val="C00000"/>
                </a:solidFill>
                <a:latin typeface="微软雅黑" panose="020B0503020204020204" pitchFamily="34" charset="-122"/>
                <a:ea typeface="微软雅黑" panose="020B0503020204020204" pitchFamily="34" charset="-122"/>
              </a:rPr>
              <a:t>层，</a:t>
            </a:r>
            <a:r>
              <a:rPr lang="zh-CN" altLang="en-US" sz="1400" b="1" dirty="0" smtClean="0">
                <a:solidFill>
                  <a:srgbClr val="000066"/>
                </a:solidFill>
                <a:latin typeface="微软雅黑" panose="020B0503020204020204" pitchFamily="34" charset="-122"/>
                <a:ea typeface="微软雅黑" panose="020B0503020204020204" pitchFamily="34" charset="-122"/>
              </a:rPr>
              <a:t>没有</a:t>
            </a:r>
            <a:r>
              <a:rPr lang="zh-CN" altLang="en-US" sz="1400" b="1" dirty="0">
                <a:solidFill>
                  <a:srgbClr val="000066"/>
                </a:solidFill>
                <a:latin typeface="微软雅黑" panose="020B0503020204020204" pitchFamily="34" charset="-122"/>
                <a:ea typeface="微软雅黑" panose="020B0503020204020204" pitchFamily="34" charset="-122"/>
              </a:rPr>
              <a:t>使用运输层和应用层。 </a:t>
            </a: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A</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B</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497647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现在互联网</a:t>
            </a:r>
            <a:r>
              <a:rPr lang="zh-CN" altLang="en-US" dirty="0"/>
              <a:t>使用的 </a:t>
            </a:r>
            <a:r>
              <a:rPr lang="en-US" altLang="zh-CN" dirty="0"/>
              <a:t>TCP/IP </a:t>
            </a:r>
            <a:r>
              <a:rPr lang="zh-CN" altLang="en-US" dirty="0" smtClean="0"/>
              <a:t>体系结构已经</a:t>
            </a:r>
            <a:r>
              <a:rPr lang="zh-CN" altLang="en-US" dirty="0"/>
              <a:t>发生了演变，即某些应用程序可以直接使用 </a:t>
            </a:r>
            <a:r>
              <a:rPr lang="en-US" altLang="zh-CN" dirty="0"/>
              <a:t>IP </a:t>
            </a:r>
            <a:r>
              <a:rPr lang="zh-CN" altLang="en-US" dirty="0"/>
              <a:t>层，或甚至直接使用最下面的网络接口层。</a:t>
            </a:r>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a:t>
            </a:r>
            <a:r>
              <a:rPr lang="zh-CN" altLang="en-US" dirty="0" smtClean="0"/>
              <a:t>方法</a:t>
            </a:r>
            <a:endParaRPr lang="zh-CN" altLang="en-US" dirty="0"/>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a:t>
              </a:r>
              <a:r>
                <a:rPr lang="en-US" altLang="zh-CN" b="1" dirty="0" smtClean="0">
                  <a:solidFill>
                    <a:srgbClr val="000066"/>
                  </a:solidFill>
                  <a:latin typeface="微软雅黑" panose="020B0503020204020204" pitchFamily="34" charset="-122"/>
                  <a:ea typeface="微软雅黑" panose="020B0503020204020204" pitchFamily="34" charset="-122"/>
                </a:rPr>
                <a:t> UDP</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p>
          </p:txBody>
        </p:sp>
      </p:grpSp>
    </p:spTree>
    <p:extLst>
      <p:ext uri="{BB962C8B-B14F-4D97-AF65-F5344CB8AC3E}">
        <p14:creationId xmlns:p14="http://schemas.microsoft.com/office/powerpoint/2010/main" val="22428513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a:t>
              </a:r>
              <a:r>
                <a:rPr lang="en-US" altLang="zh-CN" sz="1400" b="1" dirty="0" smtClean="0">
                  <a:latin typeface="微软雅黑" panose="020B0503020204020204" pitchFamily="34" charset="-122"/>
                  <a:ea typeface="微软雅黑" panose="020B0503020204020204" pitchFamily="34" charset="-122"/>
                </a:rPr>
                <a:t>Everything</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smtClean="0">
                  <a:latin typeface="微软雅黑" panose="020B0503020204020204" pitchFamily="34" charset="-122"/>
                  <a:ea typeface="微软雅黑" panose="020B0503020204020204" pitchFamily="34" charset="-122"/>
                </a:rPr>
                <a:t>协议</a:t>
              </a:r>
              <a:r>
                <a:rPr lang="zh-CN" altLang="en-US" sz="1400" b="1" dirty="0">
                  <a:latin typeface="微软雅黑" panose="020B0503020204020204" pitchFamily="34" charset="-122"/>
                  <a:ea typeface="微软雅黑" panose="020B0503020204020204" pitchFamily="34" charset="-122"/>
                </a:rPr>
                <a:t>可以在多种类型的网络上运行</a:t>
              </a: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p>
        </p:txBody>
      </p:sp>
    </p:spTree>
    <p:extLst>
      <p:ext uri="{BB962C8B-B14F-4D97-AF65-F5344CB8AC3E}">
        <p14:creationId xmlns:p14="http://schemas.microsoft.com/office/powerpoint/2010/main" val="21651153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val="1744239413"/>
              </p:ext>
            </p:extLst>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spid="_x0000_s8222" name="VISIO" r:id="rId3" imgW="1687068" imgH="964692" progId="">
                  <p:embed/>
                </p:oleObj>
              </mc:Choice>
              <mc:Fallback>
                <p:oleObj name="VISIO" r:id="rId3" imgW="1687068" imgH="96469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238" y="3635796"/>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a:t>
            </a:r>
            <a:r>
              <a:rPr lang="zh-CN" altLang="en-US" sz="1600" b="1" dirty="0" smtClean="0">
                <a:solidFill>
                  <a:schemeClr val="tx1"/>
                </a:solidFill>
                <a:latin typeface="微软雅黑" panose="020B0503020204020204" pitchFamily="34" charset="-122"/>
                <a:ea typeface="微软雅黑" panose="020B0503020204020204" pitchFamily="34" charset="-122"/>
              </a:rPr>
              <a:t>通信实际上</a:t>
            </a:r>
            <a:r>
              <a:rPr lang="zh-CN" altLang="en-US" sz="1600" b="1" dirty="0">
                <a:solidFill>
                  <a:schemeClr val="tx1"/>
                </a:solidFill>
                <a:latin typeface="微软雅黑" panose="020B0503020204020204" pitchFamily="34" charset="-122"/>
                <a:ea typeface="微软雅黑" panose="020B0503020204020204" pitchFamily="34" charset="-122"/>
              </a:rPr>
              <a:t>都需要使用下面各层所提供的服务</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p>
        </p:txBody>
      </p:sp>
    </p:spTree>
    <p:extLst>
      <p:ext uri="{BB962C8B-B14F-4D97-AF65-F5344CB8AC3E}">
        <p14:creationId xmlns:p14="http://schemas.microsoft.com/office/powerpoint/2010/main" val="306503313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9246" name="VISIO" r:id="rId3" imgW="1687068" imgH="964692" progId="">
                    <p:embed/>
                  </p:oleObj>
                </mc:Choice>
                <mc:Fallback>
                  <p:oleObj name="VISIO" r:id="rId3" imgW="1687068" imgH="96469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p>
        </p:txBody>
      </p:sp>
    </p:spTree>
    <p:extLst>
      <p:ext uri="{BB962C8B-B14F-4D97-AF65-F5344CB8AC3E}">
        <p14:creationId xmlns:p14="http://schemas.microsoft.com/office/powerpoint/2010/main" val="10878934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3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3" y="1037633"/>
            <a:ext cx="3727919" cy="3172691"/>
          </a:xfrm>
        </p:spPr>
        <p:txBody>
          <a:bodyPr/>
          <a:lstStyle/>
          <a:p>
            <a:r>
              <a:rPr lang="zh-CN" altLang="en-US" dirty="0" smtClean="0">
                <a:solidFill>
                  <a:srgbClr val="0033CC"/>
                </a:solidFill>
              </a:rPr>
              <a:t>互连网 </a:t>
            </a:r>
            <a:r>
              <a:rPr lang="en-US" altLang="zh-CN" dirty="0" smtClean="0">
                <a:solidFill>
                  <a:srgbClr val="0033CC"/>
                </a:solidFill>
              </a:rPr>
              <a:t>(internetwork </a:t>
            </a:r>
            <a:r>
              <a:rPr lang="zh-CN" altLang="en-US" dirty="0" smtClean="0">
                <a:solidFill>
                  <a:srgbClr val="0033CC"/>
                </a:solidFill>
              </a:rPr>
              <a:t>或 </a:t>
            </a:r>
            <a:r>
              <a:rPr lang="en-US" altLang="zh-CN" dirty="0" smtClean="0">
                <a:solidFill>
                  <a:srgbClr val="0033CC"/>
                </a:solidFill>
              </a:rPr>
              <a:t>internet</a:t>
            </a:r>
            <a:r>
              <a:rPr lang="en-US" altLang="zh-CN" dirty="0">
                <a:solidFill>
                  <a:srgbClr val="0033CC"/>
                </a:solidFill>
              </a:rPr>
              <a:t>)</a:t>
            </a:r>
            <a:r>
              <a:rPr lang="zh-CN" altLang="en-US" dirty="0" smtClean="0">
                <a:solidFill>
                  <a:srgbClr val="0033CC"/>
                </a:solidFill>
              </a:rPr>
              <a:t>：</a:t>
            </a:r>
            <a:endParaRPr lang="en-US" altLang="zh-CN" dirty="0" smtClean="0">
              <a:solidFill>
                <a:srgbClr val="0033CC"/>
              </a:solidFill>
            </a:endParaRPr>
          </a:p>
          <a:p>
            <a:pPr lvl="1"/>
            <a:r>
              <a:rPr lang="zh-CN" altLang="en-US" dirty="0" smtClean="0">
                <a:solidFill>
                  <a:srgbClr val="C00000"/>
                </a:solidFill>
              </a:rPr>
              <a:t>多</a:t>
            </a:r>
            <a:r>
              <a:rPr lang="zh-CN" altLang="en-US" dirty="0">
                <a:solidFill>
                  <a:srgbClr val="C00000"/>
                </a:solidFill>
              </a:rPr>
              <a:t>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r>
              <a:rPr lang="zh-CN" altLang="en-US" dirty="0" smtClean="0"/>
              <a:t>。</a:t>
            </a:r>
            <a:endParaRPr lang="en-US" altLang="zh-CN" dirty="0" smtClean="0"/>
          </a:p>
          <a:p>
            <a:pPr lvl="1"/>
            <a:r>
              <a:rPr lang="zh-CN" altLang="en-US" dirty="0" smtClean="0">
                <a:solidFill>
                  <a:srgbClr val="CC00CC"/>
                </a:solidFill>
              </a:rPr>
              <a:t>“网络的网络”</a:t>
            </a:r>
            <a:r>
              <a:rPr lang="en-US" altLang="zh-CN" dirty="0"/>
              <a:t>(network of networks)</a:t>
            </a:r>
            <a:r>
              <a:rPr lang="zh-CN" altLang="en-US" dirty="0"/>
              <a:t>。</a:t>
            </a:r>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(b) </a:t>
            </a:r>
            <a:r>
              <a:rPr kumimoji="1" lang="zh-CN" altLang="en-US" sz="1600" b="1" dirty="0" smtClean="0">
                <a:latin typeface="Times New Roman" pitchFamily="18" charset="0"/>
                <a:ea typeface="微软雅黑" pitchFamily="34" charset="-122"/>
              </a:rPr>
              <a:t>由</a:t>
            </a:r>
            <a:r>
              <a:rPr kumimoji="1" lang="zh-CN" altLang="en-US" sz="1600" b="1" dirty="0">
                <a:latin typeface="Times New Roman" pitchFamily="18" charset="0"/>
                <a:ea typeface="微软雅黑" pitchFamily="34" charset="-122"/>
              </a:rPr>
              <a:t>网络构成的互连网</a:t>
            </a:r>
          </a:p>
        </p:txBody>
      </p:sp>
      <p:grpSp>
        <p:nvGrpSpPr>
          <p:cNvPr id="5" name="组合 4"/>
          <p:cNvGrpSpPr/>
          <p:nvPr/>
        </p:nvGrpSpPr>
        <p:grpSpPr>
          <a:xfrm>
            <a:off x="4369194" y="1224482"/>
            <a:ext cx="4408248" cy="2462968"/>
            <a:chOff x="2133597" y="1913604"/>
            <a:chExt cx="4408248" cy="2462968"/>
          </a:xfrm>
        </p:grpSpPr>
        <p:grpSp>
          <p:nvGrpSpPr>
            <p:cNvPr id="61"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a:grpSpLocks/>
              </p:cNvGrpSpPr>
              <p:nvPr/>
            </p:nvGrpSpPr>
            <p:grpSpPr bwMode="auto">
              <a:xfrm>
                <a:off x="109" y="1226"/>
                <a:ext cx="2516" cy="1675"/>
                <a:chOff x="109" y="1226"/>
                <a:chExt cx="2516" cy="1675"/>
              </a:xfrm>
            </p:grpSpPr>
            <p:grpSp>
              <p:nvGrpSpPr>
                <p:cNvPr id="64" name="Group 1506"/>
                <p:cNvGrpSpPr>
                  <a:grpSpLocks/>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a:grpSpLocks/>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3"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a:grpSpLocks/>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2"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a:grpSpLocks/>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2" name="Group 198"/>
              <p:cNvGrpSpPr>
                <a:grpSpLocks/>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a:grpSpLocks/>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6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6" name="Group 198"/>
              <p:cNvGrpSpPr>
                <a:grpSpLocks/>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a:grpSpLocks/>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0" name="Group 198"/>
              <p:cNvGrpSpPr>
                <a:grpSpLocks/>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a:grpSpLocks/>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2"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4" name="Group 198"/>
              <p:cNvGrpSpPr>
                <a:grpSpLocks/>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a:grpSpLocks/>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a:grpSpLocks/>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7"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212"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214"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路由器</a:t>
              </a:r>
            </a:p>
          </p:txBody>
        </p:sp>
        <p:pic>
          <p:nvPicPr>
            <p:cNvPr id="216"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a:grpSpLocks/>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228"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229"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23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25888241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a:grpSpLocks/>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a:grpSpLocks/>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a:grpSpLocks/>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a:grpSpLocks/>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a:grpSpLocks/>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a:grpSpLocks/>
              </p:cNvGrpSpPr>
              <p:nvPr/>
            </p:nvGrpSpPr>
            <p:grpSpPr bwMode="auto">
              <a:xfrm>
                <a:off x="109" y="1226"/>
                <a:ext cx="2516" cy="1675"/>
                <a:chOff x="109" y="1226"/>
                <a:chExt cx="2516" cy="1675"/>
              </a:xfrm>
            </p:grpSpPr>
            <p:grpSp>
              <p:nvGrpSpPr>
                <p:cNvPr id="420" name="Group 1506"/>
                <p:cNvGrpSpPr>
                  <a:grpSpLocks/>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a:grpSpLocks/>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a:grpSpLocks/>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a:grpSpLocks/>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9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4" name="Group 198"/>
              <p:cNvGrpSpPr>
                <a:grpSpLocks/>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a:grpSpLocks/>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8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8" name="Group 198"/>
              <p:cNvGrpSpPr>
                <a:grpSpLocks/>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a:grpSpLocks/>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2" name="Group 198"/>
              <p:cNvGrpSpPr>
                <a:grpSpLocks/>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a:grpSpLocks/>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4"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6" name="Group 198"/>
              <p:cNvGrpSpPr>
                <a:grpSpLocks/>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a:grpSpLocks/>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a:grpSpLocks/>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9"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a:t>
            </a:r>
            <a:r>
              <a:rPr lang="zh-CN" altLang="en-US" dirty="0" smtClean="0">
                <a:solidFill>
                  <a:srgbClr val="FFFF00"/>
                </a:solidFill>
              </a:rPr>
              <a:t>里</a:t>
            </a:r>
            <a:endParaRPr lang="zh-CN" altLang="en-US" dirty="0">
              <a:solidFill>
                <a:srgbClr val="FFFF00"/>
              </a:solidFill>
            </a:endParaRPr>
          </a:p>
        </p:txBody>
      </p:sp>
    </p:spTree>
    <p:extLst>
      <p:ext uri="{BB962C8B-B14F-4D97-AF65-F5344CB8AC3E}">
        <p14:creationId xmlns:p14="http://schemas.microsoft.com/office/powerpoint/2010/main" val="570861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a:grpSpLocks/>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p>
        </p:txBody>
      </p:sp>
    </p:spTree>
    <p:extLst>
      <p:ext uri="{BB962C8B-B14F-4D97-AF65-F5344CB8AC3E}">
        <p14:creationId xmlns:p14="http://schemas.microsoft.com/office/powerpoint/2010/main" val="29987229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smtClean="0">
                <a:solidFill>
                  <a:srgbClr val="FFFF00"/>
                </a:solidFill>
                <a:latin typeface="微软雅黑" pitchFamily="34" charset="-122"/>
                <a:ea typeface="微软雅黑" pitchFamily="34" charset="-122"/>
              </a:rPr>
              <a:t>网络：</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许多计算机连接在</a:t>
            </a:r>
            <a:r>
              <a:rPr lang="zh-CN" altLang="en-US" sz="2000" b="1" dirty="0" smtClean="0">
                <a:solidFill>
                  <a:schemeClr val="bg1"/>
                </a:solidFill>
                <a:latin typeface="微软雅黑" pitchFamily="34" charset="-122"/>
                <a:ea typeface="微软雅黑" pitchFamily="34" charset="-122"/>
              </a:rPr>
              <a:t>一起。</a:t>
            </a:r>
            <a:endParaRPr lang="en-US" altLang="zh-CN" sz="2000" b="1" dirty="0" smtClean="0">
              <a:solidFill>
                <a:schemeClr val="bg1"/>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itchFamily="34" charset="-122"/>
                <a:ea typeface="微软雅黑" pitchFamily="34" charset="-122"/>
              </a:rPr>
              <a:t>互连</a:t>
            </a:r>
            <a:r>
              <a:rPr lang="zh-CN" altLang="en-US" sz="2000" b="1" dirty="0" smtClean="0">
                <a:solidFill>
                  <a:srgbClr val="FFFF00"/>
                </a:solidFill>
                <a:latin typeface="微软雅黑" pitchFamily="34" charset="-122"/>
                <a:ea typeface="微软雅黑" pitchFamily="34" charset="-122"/>
              </a:rPr>
              <a:t>网：</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许多网络通过一些路由器连接在一起。与网络相连的计算机常称为</a:t>
            </a:r>
            <a:r>
              <a:rPr lang="zh-CN" altLang="en-US" sz="2000" b="1" dirty="0">
                <a:solidFill>
                  <a:srgbClr val="FFC000"/>
                </a:solidFill>
                <a:latin typeface="微软雅黑" pitchFamily="34" charset="-122"/>
                <a:ea typeface="微软雅黑" pitchFamily="34" charset="-122"/>
              </a:rPr>
              <a:t>主机</a:t>
            </a:r>
            <a:r>
              <a:rPr lang="zh-CN" altLang="en-US" sz="2000" b="1" dirty="0" smtClean="0">
                <a:solidFill>
                  <a:srgbClr val="FFC000"/>
                </a:solidFill>
                <a:latin typeface="微软雅黑" pitchFamily="34" charset="-122"/>
                <a:ea typeface="微软雅黑" pitchFamily="34" charset="-122"/>
              </a:rPr>
              <a:t>。</a:t>
            </a:r>
            <a:endParaRPr lang="en-US" altLang="zh-CN" sz="2000" b="1" dirty="0" smtClean="0">
              <a:solidFill>
                <a:srgbClr val="FFC000"/>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itchFamily="34" charset="-122"/>
                <a:ea typeface="微软雅黑" pitchFamily="34" charset="-122"/>
              </a:rPr>
              <a:t>互连</a:t>
            </a:r>
            <a:r>
              <a:rPr lang="zh-CN" altLang="en-US" sz="2000" b="1" dirty="0" smtClean="0">
                <a:solidFill>
                  <a:schemeClr val="bg1"/>
                </a:solidFill>
                <a:latin typeface="微软雅黑" pitchFamily="34" charset="-122"/>
                <a:ea typeface="微软雅黑" pitchFamily="34" charset="-122"/>
              </a:rPr>
              <a:t>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internet)</a:t>
            </a:r>
            <a:r>
              <a:rPr lang="zh-CN" altLang="en-US" sz="2000" b="1" dirty="0" smtClean="0">
                <a:solidFill>
                  <a:schemeClr val="bg1"/>
                </a:solidFill>
                <a:latin typeface="微软雅黑" pitchFamily="34" charset="-122"/>
                <a:ea typeface="微软雅黑" pitchFamily="34" charset="-122"/>
              </a:rPr>
              <a:t> </a:t>
            </a:r>
            <a:r>
              <a:rPr lang="zh-CN" altLang="en-US" sz="2000" b="1" dirty="0" smtClean="0">
                <a:solidFill>
                  <a:srgbClr val="FFFF00"/>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 互联网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a:t>
            </a:r>
            <a:r>
              <a:rPr lang="en-US" altLang="zh-CN" sz="2000" b="1" dirty="0" smtClean="0">
                <a:solidFill>
                  <a:schemeClr val="bg1"/>
                </a:solidFill>
                <a:latin typeface="微软雅黑" pitchFamily="34" charset="-122"/>
                <a:ea typeface="微软雅黑" pitchFamily="34" charset="-122"/>
              </a:rPr>
              <a:t>nternet</a:t>
            </a:r>
            <a:r>
              <a:rPr lang="en-US" altLang="zh-CN" sz="2000" b="1" dirty="0">
                <a:solidFill>
                  <a:schemeClr val="bg1"/>
                </a:solidFill>
                <a:latin typeface="微软雅黑" pitchFamily="34" charset="-122"/>
                <a:ea typeface="微软雅黑" pitchFamily="34" charset="-122"/>
              </a:rPr>
              <a:t>)</a:t>
            </a:r>
            <a:endParaRPr lang="zh-CN" altLang="zh-CN"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smtClean="0"/>
              <a:t>网络与互连网</a:t>
            </a:r>
            <a:endParaRPr lang="zh-CN" altLang="en-US" dirty="0"/>
          </a:p>
        </p:txBody>
      </p:sp>
    </p:spTree>
    <p:extLst>
      <p:ext uri="{BB962C8B-B14F-4D97-AF65-F5344CB8AC3E}">
        <p14:creationId xmlns:p14="http://schemas.microsoft.com/office/powerpoint/2010/main" val="41552892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a:t>
            </a:r>
            <a:r>
              <a:rPr lang="zh-CN" altLang="en-US" dirty="0" smtClean="0"/>
              <a:t>阶段</a:t>
            </a:r>
            <a:endParaRPr lang="zh-CN" altLang="en-US" dirty="0"/>
          </a:p>
        </p:txBody>
      </p:sp>
      <p:graphicFrame>
        <p:nvGraphicFramePr>
          <p:cNvPr id="7" name="图示 6"/>
          <p:cNvGraphicFramePr/>
          <p:nvPr>
            <p:extLst>
              <p:ext uri="{D42A27DB-BD31-4B8C-83A1-F6EECF244321}">
                <p14:modId xmlns:p14="http://schemas.microsoft.com/office/powerpoint/2010/main" val="1302312913"/>
              </p:ext>
            </p:extLst>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smtClean="0">
                <a:solidFill>
                  <a:schemeClr val="bg1"/>
                </a:solidFill>
                <a:latin typeface="微软雅黑" pitchFamily="34" charset="-122"/>
                <a:ea typeface="微软雅黑" pitchFamily="34" charset="-122"/>
              </a:rPr>
              <a:t>1.1                     </a:t>
            </a:r>
            <a:r>
              <a:rPr lang="zh-CN" altLang="en-US" sz="2000" b="1" dirty="0" smtClean="0">
                <a:solidFill>
                  <a:schemeClr val="bg1"/>
                </a:solidFill>
                <a:latin typeface="微软雅黑" pitchFamily="34" charset="-122"/>
                <a:ea typeface="微软雅黑" pitchFamily="34" charset="-122"/>
              </a:rPr>
              <a:t>计算机网络</a:t>
            </a:r>
            <a:r>
              <a:rPr lang="zh-CN" altLang="en-US" sz="2000" b="1" dirty="0">
                <a:solidFill>
                  <a:schemeClr val="bg1"/>
                </a:solidFill>
                <a:latin typeface="微软雅黑" pitchFamily="34" charset="-122"/>
                <a:ea typeface="微软雅黑" pitchFamily="34" charset="-122"/>
              </a:rPr>
              <a:t>在信息时代中的</a:t>
            </a:r>
            <a:r>
              <a:rPr lang="zh-CN" altLang="en-US" sz="2000" b="1" dirty="0" smtClean="0">
                <a:solidFill>
                  <a:schemeClr val="bg1"/>
                </a:solidFill>
                <a:latin typeface="微软雅黑" pitchFamily="34" charset="-122"/>
                <a:ea typeface="微软雅黑" pitchFamily="34" charset="-122"/>
              </a:rPr>
              <a:t>作用</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defRPr/>
            </a:pPr>
            <a:r>
              <a:rPr lang="en-US" altLang="zh-CN" dirty="0" smtClean="0">
                <a:solidFill>
                  <a:srgbClr val="C00000"/>
                </a:solidFill>
              </a:rPr>
              <a:t>ARPANET</a:t>
            </a:r>
            <a:r>
              <a:rPr lang="zh-CN" altLang="en-US" dirty="0">
                <a:solidFill>
                  <a:srgbClr val="C00000"/>
                </a:solidFill>
              </a:rPr>
              <a:t>：</a:t>
            </a:r>
            <a:r>
              <a:rPr lang="zh-CN" altLang="en-US" dirty="0" smtClean="0"/>
              <a:t>最初</a:t>
            </a:r>
            <a:r>
              <a:rPr lang="zh-CN" altLang="en-US" dirty="0"/>
              <a:t>只是一个单个的</a:t>
            </a:r>
            <a:r>
              <a:rPr lang="zh-CN" altLang="en-US" dirty="0" smtClean="0"/>
              <a:t>分组交换网，</a:t>
            </a:r>
            <a:r>
              <a:rPr lang="zh-CN" altLang="en-US" dirty="0" smtClean="0">
                <a:solidFill>
                  <a:srgbClr val="0000CC"/>
                </a:solidFill>
              </a:rPr>
              <a:t>不是</a:t>
            </a:r>
            <a:r>
              <a:rPr lang="zh-CN" altLang="en-US" dirty="0"/>
              <a:t>一个</a:t>
            </a:r>
            <a:r>
              <a:rPr lang="zh-CN" altLang="en-US" dirty="0" smtClean="0"/>
              <a:t>互连网。 </a:t>
            </a:r>
            <a:endParaRPr lang="zh-CN" altLang="en-US" dirty="0"/>
          </a:p>
          <a:p>
            <a:pPr marL="357188" indent="-357188"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pPr marL="357188" indent="-357188"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188" indent="-357188" fontAlgn="auto">
              <a:lnSpc>
                <a:spcPts val="3200"/>
              </a:lnSpc>
              <a:buClr>
                <a:srgbClr val="0070C0"/>
              </a:buClr>
              <a:defRPr/>
            </a:pPr>
            <a:r>
              <a:rPr lang="en-US" altLang="zh-CN" dirty="0" smtClean="0"/>
              <a:t>1990 </a:t>
            </a:r>
            <a:r>
              <a:rPr lang="zh-CN" altLang="zh-CN" dirty="0" smtClean="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a:t>
            </a:r>
            <a:r>
              <a:rPr kumimoji="1" lang="zh-CN" altLang="en-US" sz="1600" b="1" dirty="0" smtClean="0">
                <a:latin typeface="微软雅黑" panose="020B0503020204020204" pitchFamily="34" charset="-122"/>
                <a:ea typeface="微软雅黑" panose="020B0503020204020204" pitchFamily="34" charset="-122"/>
              </a:rPr>
              <a:t>的 </a:t>
            </a:r>
            <a:r>
              <a:rPr kumimoji="1" lang="en-US" altLang="zh-CN" sz="1600" b="1" dirty="0" smtClean="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0282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a:t>
            </a:r>
            <a:r>
              <a:rPr lang="zh-CN" altLang="en-US" dirty="0" smtClean="0"/>
              <a:t>网 </a:t>
            </a:r>
            <a:r>
              <a:rPr lang="en-US" altLang="zh-CN" dirty="0" smtClean="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r>
              <a:rPr lang="zh-CN" altLang="en-US" dirty="0" smtClean="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a:grpSpLocks/>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4" name="Group 194"/>
            <p:cNvGrpSpPr>
              <a:grpSpLocks/>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solidFill>
                    <a:schemeClr val="bg1"/>
                  </a:solidFill>
                  <a:latin typeface="Times New Roman" pitchFamily="18" charset="0"/>
                  <a:ea typeface="微软雅黑" pitchFamily="34" charset="-122"/>
                </a:rPr>
                <a:t>主干网</a:t>
              </a:r>
            </a:p>
          </p:txBody>
        </p:sp>
        <p:pic>
          <p:nvPicPr>
            <p:cNvPr id="1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a:grpSpLocks/>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a:grpSpLocks/>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27"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a:grpSpLocks/>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chemeClr val="bg1"/>
                  </a:solidFill>
                  <a:latin typeface="Times New Roman" pitchFamily="18" charset="0"/>
                  <a:ea typeface="微软雅黑" pitchFamily="34" charset="-122"/>
                </a:rPr>
                <a:t>校园网</a:t>
              </a: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grpSp>
    </p:spTree>
    <p:extLst>
      <p:ext uri="{BB962C8B-B14F-4D97-AF65-F5344CB8AC3E}">
        <p14:creationId xmlns:p14="http://schemas.microsoft.com/office/powerpoint/2010/main" val="31960189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smtClean="0"/>
              <a:t>：</a:t>
            </a:r>
            <a:endParaRPr lang="en-US" altLang="zh-CN" dirty="0" smtClean="0"/>
          </a:p>
          <a:p>
            <a:pPr lvl="1">
              <a:lnSpc>
                <a:spcPts val="3200"/>
              </a:lnSpc>
            </a:pPr>
            <a:r>
              <a:rPr lang="zh-CN" altLang="en-US" dirty="0" smtClean="0"/>
              <a:t>提供</a:t>
            </a:r>
            <a:r>
              <a:rPr lang="zh-CN" altLang="en-US" dirty="0">
                <a:solidFill>
                  <a:srgbClr val="0000FF"/>
                </a:solidFill>
              </a:rPr>
              <a:t>接入</a:t>
            </a:r>
            <a:r>
              <a:rPr lang="zh-CN" altLang="en-US" dirty="0"/>
              <a:t>到互联网的服务</a:t>
            </a:r>
            <a:r>
              <a:rPr lang="zh-CN" altLang="en-US" dirty="0" smtClean="0"/>
              <a:t>。</a:t>
            </a:r>
            <a:endParaRPr lang="en-US" altLang="zh-CN" dirty="0" smtClean="0"/>
          </a:p>
          <a:p>
            <a:pPr lvl="1">
              <a:lnSpc>
                <a:spcPts val="3200"/>
              </a:lnSpc>
            </a:pPr>
            <a:r>
              <a:rPr lang="zh-CN" altLang="en-US" dirty="0" smtClean="0"/>
              <a:t>需要收取一定的费用。</a:t>
            </a:r>
            <a:endParaRPr lang="zh-CN" altLang="en-US" dirty="0"/>
          </a:p>
          <a:p>
            <a:pPr>
              <a:lnSpc>
                <a:spcPts val="3200"/>
              </a:lnSpc>
            </a:pPr>
            <a:r>
              <a:rPr lang="zh-CN" altLang="en-US" dirty="0" smtClean="0">
                <a:solidFill>
                  <a:srgbClr val="C00000"/>
                </a:solidFill>
              </a:rPr>
              <a:t>多层次 </a:t>
            </a:r>
            <a:r>
              <a:rPr lang="en-US" altLang="zh-CN" dirty="0">
                <a:solidFill>
                  <a:srgbClr val="C00000"/>
                </a:solidFill>
              </a:rPr>
              <a:t>ISP </a:t>
            </a:r>
            <a:r>
              <a:rPr lang="zh-CN" altLang="en-US" dirty="0">
                <a:solidFill>
                  <a:srgbClr val="C00000"/>
                </a:solidFill>
              </a:rPr>
              <a:t>结构</a:t>
            </a:r>
            <a:r>
              <a:rPr lang="zh-CN" altLang="en-US" dirty="0" smtClean="0">
                <a:solidFill>
                  <a:srgbClr val="C00000"/>
                </a:solidFill>
              </a:rPr>
              <a:t>：</a:t>
            </a:r>
            <a:endParaRPr lang="en-US" altLang="zh-CN" dirty="0" smtClean="0">
              <a:solidFill>
                <a:srgbClr val="C00000"/>
              </a:solidFill>
            </a:endParaRPr>
          </a:p>
          <a:p>
            <a:pPr lvl="1">
              <a:lnSpc>
                <a:spcPts val="3200"/>
              </a:lnSpc>
            </a:pPr>
            <a:r>
              <a:rPr lang="zh-CN" altLang="en-US" dirty="0" smtClean="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smtClean="0"/>
              <a:t>。</a:t>
            </a:r>
            <a:endParaRPr lang="en-US" altLang="zh-CN" dirty="0" smtClean="0"/>
          </a:p>
          <a:p>
            <a:pPr lvl="1">
              <a:lnSpc>
                <a:spcPts val="3200"/>
              </a:lnSpc>
            </a:pPr>
            <a:r>
              <a:rPr lang="zh-CN" altLang="en-US" dirty="0"/>
              <a:t>覆盖面积</a:t>
            </a:r>
            <a:r>
              <a:rPr lang="zh-CN" altLang="en-US" dirty="0" smtClean="0"/>
              <a:t>大小</a:t>
            </a:r>
            <a:r>
              <a:rPr lang="zh-CN" altLang="en-US" dirty="0"/>
              <a:t>和</a:t>
            </a:r>
            <a:r>
              <a:rPr lang="zh-CN" altLang="en-US" dirty="0" smtClean="0"/>
              <a:t>所</a:t>
            </a:r>
            <a:r>
              <a:rPr lang="zh-CN" altLang="en-US" dirty="0"/>
              <a:t>拥有</a:t>
            </a:r>
            <a:r>
              <a:rPr lang="zh-CN" altLang="en-US" dirty="0" smtClean="0"/>
              <a:t>的 </a:t>
            </a:r>
            <a:r>
              <a:rPr lang="en-US" altLang="zh-CN" dirty="0" smtClean="0"/>
              <a:t>IP </a:t>
            </a:r>
            <a:r>
              <a:rPr lang="zh-CN" altLang="en-US" dirty="0" smtClean="0"/>
              <a:t>地址</a:t>
            </a:r>
            <a:r>
              <a:rPr lang="zh-CN" altLang="en-US" dirty="0"/>
              <a:t>数目的不同</a:t>
            </a:r>
          </a:p>
          <a:p>
            <a:pPr>
              <a:lnSpc>
                <a:spcPts val="3200"/>
              </a:lnSpc>
            </a:pPr>
            <a:endParaRPr lang="en-US" altLang="zh-CN" dirty="0" smtClean="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235072549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tabLst/>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B</a:t>
              </a: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p>
          </p:txBody>
        </p:sp>
        <p:sp>
          <p:nvSpPr>
            <p:cNvPr id="39" name="Oval 194"/>
            <p:cNvSpPr>
              <a:spLocks noChangeArrowheads="1"/>
            </p:cNvSpPr>
            <p:nvPr/>
          </p:nvSpPr>
          <p:spPr bwMode="auto">
            <a:xfrm>
              <a:off x="4343760" y="3667864"/>
              <a:ext cx="627216" cy="29077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p>
          </p:txBody>
        </p:sp>
        <p:sp>
          <p:nvSpPr>
            <p:cNvPr id="40" name="Oval 195"/>
            <p:cNvSpPr>
              <a:spLocks noChangeArrowheads="1"/>
            </p:cNvSpPr>
            <p:nvPr/>
          </p:nvSpPr>
          <p:spPr bwMode="auto">
            <a:xfrm>
              <a:off x="5060278" y="3196357"/>
              <a:ext cx="626165" cy="245345"/>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305"/>
            <p:cNvSpPr>
              <a:spLocks noChangeArrowheads="1"/>
            </p:cNvSpPr>
            <p:nvPr/>
          </p:nvSpPr>
          <p:spPr bwMode="auto">
            <a:xfrm>
              <a:off x="3391905"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4" name="Oval 306"/>
            <p:cNvSpPr>
              <a:spLocks noChangeArrowheads="1"/>
            </p:cNvSpPr>
            <p:nvPr/>
          </p:nvSpPr>
          <p:spPr bwMode="auto">
            <a:xfrm>
              <a:off x="2486277"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6" name="Oval 319"/>
            <p:cNvSpPr>
              <a:spLocks noChangeArrowheads="1"/>
            </p:cNvSpPr>
            <p:nvPr/>
          </p:nvSpPr>
          <p:spPr bwMode="auto">
            <a:xfrm>
              <a:off x="4637932" y="151529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Oval 320"/>
            <p:cNvSpPr>
              <a:spLocks noChangeArrowheads="1"/>
            </p:cNvSpPr>
            <p:nvPr/>
          </p:nvSpPr>
          <p:spPr bwMode="auto">
            <a:xfrm>
              <a:off x="5876604" y="197468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2" name="Oval 348"/>
            <p:cNvSpPr>
              <a:spLocks noChangeArrowheads="1"/>
            </p:cNvSpPr>
            <p:nvPr/>
          </p:nvSpPr>
          <p:spPr bwMode="auto">
            <a:xfrm>
              <a:off x="5923881"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3" name="Oval 349"/>
            <p:cNvSpPr>
              <a:spLocks noChangeArrowheads="1"/>
            </p:cNvSpPr>
            <p:nvPr/>
          </p:nvSpPr>
          <p:spPr bwMode="auto">
            <a:xfrm>
              <a:off x="4209282"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8" name="Oval 375"/>
            <p:cNvSpPr>
              <a:spLocks noChangeArrowheads="1"/>
            </p:cNvSpPr>
            <p:nvPr/>
          </p:nvSpPr>
          <p:spPr bwMode="auto">
            <a:xfrm>
              <a:off x="6686626" y="3197367"/>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9" name="Oval 14"/>
            <p:cNvSpPr>
              <a:spLocks noChangeArrowheads="1"/>
            </p:cNvSpPr>
            <p:nvPr/>
          </p:nvSpPr>
          <p:spPr bwMode="auto">
            <a:xfrm>
              <a:off x="2349698" y="1607168"/>
              <a:ext cx="1042207" cy="320059"/>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8" name="Oval 327"/>
              <p:cNvSpPr>
                <a:spLocks noChangeArrowheads="1"/>
              </p:cNvSpPr>
              <p:nvPr/>
            </p:nvSpPr>
            <p:spPr bwMode="auto">
              <a:xfrm>
                <a:off x="6972393"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9" name="Oval 328"/>
              <p:cNvSpPr>
                <a:spLocks noChangeArrowheads="1"/>
              </p:cNvSpPr>
              <p:nvPr/>
            </p:nvSpPr>
            <p:spPr bwMode="auto">
              <a:xfrm>
                <a:off x="2206814"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0" name="Oval 329"/>
              <p:cNvSpPr>
                <a:spLocks noChangeArrowheads="1"/>
              </p:cNvSpPr>
              <p:nvPr/>
            </p:nvSpPr>
            <p:spPr bwMode="auto">
              <a:xfrm>
                <a:off x="388989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grpSp>
            <p:nvGrpSpPr>
              <p:cNvPr id="91" name="组合 90"/>
              <p:cNvGrpSpPr/>
              <p:nvPr/>
            </p:nvGrpSpPr>
            <p:grpSpPr>
              <a:xfrm>
                <a:off x="3320162" y="2589558"/>
                <a:ext cx="425498" cy="267294"/>
                <a:chOff x="3320162" y="2589558"/>
                <a:chExt cx="425498" cy="267294"/>
              </a:xfrm>
            </p:grpSpPr>
            <p:grpSp>
              <p:nvGrpSpPr>
                <p:cNvPr id="81"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sp>
          <p:nvSpPr>
            <p:cNvPr id="77" name="Freeform 272"/>
            <p:cNvSpPr>
              <a:spLocks/>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p>
        </p:txBody>
      </p:sp>
    </p:spTree>
    <p:extLst>
      <p:ext uri="{BB962C8B-B14F-4D97-AF65-F5344CB8AC3E}">
        <p14:creationId xmlns:p14="http://schemas.microsoft.com/office/powerpoint/2010/main" val="16183618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smtClean="0">
                <a:solidFill>
                  <a:srgbClr val="C00000"/>
                </a:solidFill>
              </a:rPr>
              <a:t>互联网</a:t>
            </a:r>
            <a:r>
              <a:rPr lang="zh-CN" altLang="en-US" dirty="0">
                <a:solidFill>
                  <a:srgbClr val="C00000"/>
                </a:solidFill>
              </a:rPr>
              <a:t>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smtClean="0"/>
          </a:p>
          <a:p>
            <a:pPr lvl="1">
              <a:lnSpc>
                <a:spcPts val="3000"/>
              </a:lnSpc>
            </a:pPr>
            <a:r>
              <a:rPr lang="zh-CN" altLang="en-US" dirty="0" smtClean="0"/>
              <a:t>常</a:t>
            </a:r>
            <a:r>
              <a:rPr lang="zh-CN" altLang="en-US" dirty="0"/>
              <a:t>采用工作在数据链路层的网络交换机。</a:t>
            </a:r>
            <a:endParaRPr lang="en-US" altLang="zh-CN" dirty="0" smtClean="0"/>
          </a:p>
          <a:p>
            <a:pPr lvl="1">
              <a:lnSpc>
                <a:spcPts val="3000"/>
              </a:lnSpc>
            </a:pPr>
            <a:r>
              <a:rPr lang="zh-CN" altLang="en-US" dirty="0" smtClean="0"/>
              <a:t>世界</a:t>
            </a:r>
            <a:r>
              <a:rPr lang="zh-CN" altLang="en-US" dirty="0"/>
              <a:t>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smtClean="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a:t>
            </a:r>
            <a:r>
              <a:rPr lang="zh-CN" altLang="en-US" dirty="0" smtClean="0">
                <a:solidFill>
                  <a:srgbClr val="0000CC"/>
                </a:solidFill>
              </a:rPr>
              <a:t>服务。</a:t>
            </a:r>
            <a:endParaRPr lang="zh-CN" altLang="en-US" dirty="0">
              <a:solidFill>
                <a:srgbClr val="0000CC"/>
              </a:solidFill>
            </a:endParaRP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3704576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en-US" altLang="zh-CN" dirty="0" smtClean="0"/>
              <a:t>)</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r>
              <a:rPr lang="en-US" altLang="zh-CN" dirty="0" smtClean="0"/>
              <a:t>20 </a:t>
            </a:r>
            <a:r>
              <a:rPr lang="zh-CN" altLang="en-US" dirty="0" smtClean="0"/>
              <a:t>世纪 </a:t>
            </a:r>
            <a:r>
              <a:rPr lang="en-US" altLang="zh-CN" dirty="0" smtClean="0"/>
              <a:t>90 </a:t>
            </a:r>
            <a:r>
              <a:rPr lang="zh-CN" altLang="en-US" dirty="0"/>
              <a:t>年代：万维网 </a:t>
            </a:r>
            <a:r>
              <a:rPr lang="en-US" altLang="zh-CN" dirty="0"/>
              <a:t>WWW </a:t>
            </a:r>
            <a:r>
              <a:rPr lang="zh-CN" altLang="en-US"/>
              <a:t>的</a:t>
            </a:r>
            <a:r>
              <a:rPr lang="zh-CN" altLang="en-US" smtClean="0"/>
              <a:t>问世</a:t>
            </a:r>
            <a:endParaRPr lang="zh-CN" altLang="en-US" dirty="0"/>
          </a:p>
        </p:txBody>
      </p:sp>
      <p:sp>
        <p:nvSpPr>
          <p:cNvPr id="5" name="内容占位符 1"/>
          <p:cNvSpPr txBox="1">
            <a:spLocks/>
          </p:cNvSpPr>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ts val="3000"/>
              </a:lnSpc>
            </a:pPr>
            <a:r>
              <a:rPr lang="zh-CN" altLang="en-US" dirty="0" smtClean="0"/>
              <a:t>由欧洲原子核研究组织 </a:t>
            </a:r>
            <a:r>
              <a:rPr lang="en-US" altLang="zh-CN" dirty="0" smtClean="0"/>
              <a:t>CERN </a:t>
            </a:r>
            <a:r>
              <a:rPr lang="zh-CN" altLang="en-US" dirty="0" smtClean="0"/>
              <a:t>开发。</a:t>
            </a:r>
          </a:p>
          <a:p>
            <a:pPr lvl="1">
              <a:lnSpc>
                <a:spcPts val="3000"/>
              </a:lnSpc>
            </a:pPr>
            <a:r>
              <a:rPr lang="zh-CN" altLang="en-US" dirty="0" smtClean="0"/>
              <a:t>成为互联网指数级增长的主要驱动力。</a:t>
            </a:r>
          </a:p>
          <a:p>
            <a:pPr lvl="1">
              <a:lnSpc>
                <a:spcPts val="3000"/>
              </a:lnSpc>
            </a:pPr>
            <a:r>
              <a:rPr lang="en-US" altLang="zh-CN" dirty="0" smtClean="0"/>
              <a:t>2019 </a:t>
            </a:r>
            <a:r>
              <a:rPr lang="zh-CN" altLang="en-US" dirty="0" smtClean="0"/>
              <a:t>年 </a:t>
            </a:r>
            <a:r>
              <a:rPr lang="en-US" altLang="zh-CN" dirty="0" smtClean="0"/>
              <a:t>3 </a:t>
            </a:r>
            <a:r>
              <a:rPr lang="zh-CN" altLang="en-US" dirty="0" smtClean="0"/>
              <a:t>月底，互联网的用户数已超过了 </a:t>
            </a:r>
            <a:r>
              <a:rPr lang="en-US" altLang="zh-CN" dirty="0" smtClean="0"/>
              <a:t>43.8</a:t>
            </a:r>
            <a:r>
              <a:rPr lang="zh-CN" altLang="en-US" dirty="0" smtClean="0"/>
              <a:t>亿。</a:t>
            </a:r>
            <a:endParaRPr lang="zh-CN" altLang="en-US" dirty="0"/>
          </a:p>
        </p:txBody>
      </p:sp>
      <p:pic>
        <p:nvPicPr>
          <p:cNvPr id="9" name="图片 8"/>
          <p:cNvPicPr>
            <a:picLocks noChangeAspect="1"/>
          </p:cNvPicPr>
          <p:nvPr/>
        </p:nvPicPr>
        <p:blipFill>
          <a:blip r:embed="rId2"/>
          <a:stretch>
            <a:fillRect/>
          </a:stretch>
        </p:blipFill>
        <p:spPr>
          <a:xfrm>
            <a:off x="9249434" y="1145942"/>
            <a:ext cx="2755620" cy="2247392"/>
          </a:xfrm>
          <a:prstGeom prst="rect">
            <a:avLst/>
          </a:prstGeom>
        </p:spPr>
      </p:pic>
      <p:pic>
        <p:nvPicPr>
          <p:cNvPr id="8" name="图片 7"/>
          <p:cNvPicPr>
            <a:picLocks noChangeAspect="1"/>
          </p:cNvPicPr>
          <p:nvPr/>
        </p:nvPicPr>
        <p:blipFill>
          <a:blip r:embed="rId3"/>
          <a:stretch>
            <a:fillRect/>
          </a:stretch>
        </p:blipFill>
        <p:spPr>
          <a:xfrm>
            <a:off x="4361084" y="1474912"/>
            <a:ext cx="4190133" cy="2661060"/>
          </a:xfrm>
          <a:prstGeom prst="rect">
            <a:avLst/>
          </a:prstGeom>
        </p:spPr>
      </p:pic>
    </p:spTree>
    <p:extLst>
      <p:ext uri="{BB962C8B-B14F-4D97-AF65-F5344CB8AC3E}">
        <p14:creationId xmlns:p14="http://schemas.microsoft.com/office/powerpoint/2010/main" val="5542006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互联网研究部 </a:t>
            </a:r>
            <a:r>
              <a:rPr kumimoji="1" lang="en-US" altLang="zh-CN" sz="1600" b="1" dirty="0">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互联网工程部 </a:t>
            </a:r>
            <a:r>
              <a:rPr kumimoji="1" lang="en-US" altLang="zh-CN" sz="1600" b="1" dirty="0">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研究</a:t>
            </a:r>
            <a:r>
              <a:rPr kumimoji="1" lang="zh-CN" altLang="en-US" sz="1400" b="1" dirty="0" smtClean="0">
                <a:solidFill>
                  <a:srgbClr val="0033CC"/>
                </a:solidFill>
                <a:latin typeface="微软雅黑" pitchFamily="34" charset="-122"/>
                <a:ea typeface="微软雅黑" pitchFamily="34" charset="-122"/>
              </a:rPr>
              <a:t>委员会 </a:t>
            </a:r>
            <a:r>
              <a:rPr kumimoji="1" lang="en-US" altLang="zh-CN" sz="1400" b="1" dirty="0" smtClean="0">
                <a:solidFill>
                  <a:srgbClr val="0033CC"/>
                </a:solidFill>
                <a:latin typeface="微软雅黑" pitchFamily="34" charset="-122"/>
                <a:ea typeface="微软雅黑" pitchFamily="34" charset="-122"/>
              </a:rPr>
              <a:t>IAB </a:t>
            </a:r>
            <a:endParaRPr kumimoji="1" lang="en-US" altLang="zh-CN" sz="1400" b="1" dirty="0">
              <a:solidFill>
                <a:srgbClr val="0033CC"/>
              </a:solidFill>
              <a:latin typeface="微软雅黑" pitchFamily="34" charset="-122"/>
              <a:ea typeface="微软雅黑" pitchFamily="34" charset="-122"/>
            </a:endParaRP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互联网研究指导小组</a:t>
            </a:r>
          </a:p>
          <a:p>
            <a:pPr algn="ctr" eaLnBrk="0" hangingPunct="0"/>
            <a:r>
              <a:rPr kumimoji="1" lang="en-US" altLang="zh-CN" sz="1200" b="1" dirty="0">
                <a:solidFill>
                  <a:srgbClr val="000099"/>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99"/>
                </a:solidFill>
                <a:latin typeface="微软雅黑" pitchFamily="34" charset="-122"/>
                <a:ea typeface="微软雅黑" pitchFamily="34" charset="-122"/>
              </a:rPr>
              <a:t>IESG </a:t>
            </a: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a:t>
            </a:r>
            <a:r>
              <a:rPr kumimoji="1" lang="zh-CN" altLang="en-US" sz="1400" b="1" dirty="0" smtClean="0">
                <a:solidFill>
                  <a:schemeClr val="bg1"/>
                </a:solidFill>
                <a:latin typeface="微软雅黑" pitchFamily="34" charset="-122"/>
                <a:ea typeface="微软雅黑" pitchFamily="34" charset="-122"/>
              </a:rPr>
              <a:t>协会 </a:t>
            </a:r>
            <a:r>
              <a:rPr kumimoji="1" lang="en-US" altLang="zh-CN" sz="1400" b="1" dirty="0" smtClean="0">
                <a:solidFill>
                  <a:schemeClr val="bg1"/>
                </a:solidFill>
                <a:latin typeface="微软雅黑" pitchFamily="34" charset="-122"/>
                <a:ea typeface="微软雅黑" pitchFamily="34" charset="-122"/>
              </a:rPr>
              <a:t>ISOC</a:t>
            </a:r>
            <a:endParaRPr kumimoji="1" lang="en-US" altLang="zh-CN" sz="1400" b="1" dirty="0">
              <a:solidFill>
                <a:schemeClr val="bg1"/>
              </a:solidFill>
              <a:latin typeface="微软雅黑" pitchFamily="34" charset="-122"/>
              <a:ea typeface="微软雅黑" pitchFamily="34" charset="-122"/>
            </a:endParaRP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smtClean="0">
                <a:ea typeface="微软雅黑" pitchFamily="34" charset="-122"/>
              </a:rPr>
              <a:t>组织架构</a:t>
            </a:r>
            <a:endParaRPr lang="zh-CN" altLang="en-US" sz="1600" b="1" dirty="0">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C00000"/>
                </a:solidFill>
              </a:rPr>
              <a:t>RFC</a:t>
            </a:r>
            <a:r>
              <a:rPr lang="zh-CN" altLang="en-US" dirty="0" smtClean="0">
                <a:solidFill>
                  <a:srgbClr val="C00000"/>
                </a:solidFill>
              </a:rPr>
              <a:t>：</a:t>
            </a:r>
            <a:r>
              <a:rPr lang="en-US" altLang="zh-CN" dirty="0"/>
              <a:t>Request For </a:t>
            </a:r>
            <a:r>
              <a:rPr lang="en-US" altLang="zh-CN" dirty="0" smtClean="0"/>
              <a:t>Comments </a:t>
            </a:r>
            <a:r>
              <a:rPr lang="zh-CN" altLang="en-US" dirty="0"/>
              <a:t>（请求评论）。</a:t>
            </a:r>
            <a:endParaRPr lang="en-US" altLang="zh-CN" dirty="0" smtClean="0"/>
          </a:p>
          <a:p>
            <a:r>
              <a:rPr lang="zh-CN" altLang="en-US" dirty="0"/>
              <a:t>所有</a:t>
            </a:r>
            <a:r>
              <a:rPr lang="zh-CN" altLang="en-US" dirty="0" smtClean="0"/>
              <a:t>的 </a:t>
            </a:r>
            <a:r>
              <a:rPr lang="en-US" altLang="zh-CN" dirty="0" smtClean="0"/>
              <a:t>RFC </a:t>
            </a:r>
            <a:r>
              <a:rPr lang="zh-CN" altLang="en-US" dirty="0" smtClean="0"/>
              <a:t>文档</a:t>
            </a:r>
            <a:r>
              <a:rPr lang="zh-CN" altLang="en-US" dirty="0"/>
              <a:t>都可从互联网上</a:t>
            </a:r>
            <a:r>
              <a:rPr lang="zh-CN" altLang="en-US" dirty="0">
                <a:solidFill>
                  <a:srgbClr val="0000CC"/>
                </a:solidFill>
              </a:rPr>
              <a:t>免费</a:t>
            </a:r>
            <a:r>
              <a:rPr lang="zh-CN" altLang="en-US" dirty="0" smtClean="0"/>
              <a:t>下载。</a:t>
            </a:r>
            <a:endParaRPr lang="en-US" altLang="zh-CN" dirty="0" smtClean="0"/>
          </a:p>
          <a:p>
            <a:r>
              <a:rPr lang="zh-CN" altLang="en-US" dirty="0">
                <a:solidFill>
                  <a:srgbClr val="0000CC"/>
                </a:solidFill>
              </a:rPr>
              <a:t>任何人</a:t>
            </a:r>
            <a:r>
              <a:rPr lang="zh-CN" altLang="en-US" dirty="0"/>
              <a:t>都可以用电子邮件随时发表对某个文档的意见或</a:t>
            </a:r>
            <a:r>
              <a:rPr lang="zh-CN" altLang="en-US" dirty="0" smtClean="0"/>
              <a:t>建议。</a:t>
            </a:r>
            <a:endParaRPr lang="en-US" altLang="zh-CN" dirty="0" smtClean="0"/>
          </a:p>
          <a:p>
            <a:r>
              <a:rPr lang="zh-CN" altLang="en-US" dirty="0" smtClean="0">
                <a:solidFill>
                  <a:srgbClr val="C00000"/>
                </a:solidFill>
              </a:rPr>
              <a:t>但并非</a:t>
            </a:r>
            <a:r>
              <a:rPr lang="zh-CN" altLang="en-US" dirty="0">
                <a:solidFill>
                  <a:srgbClr val="C00000"/>
                </a:solidFill>
              </a:rPr>
              <a:t>所有</a:t>
            </a:r>
            <a:r>
              <a:rPr lang="zh-CN" altLang="en-US" dirty="0" smtClean="0">
                <a:solidFill>
                  <a:srgbClr val="C00000"/>
                </a:solidFill>
              </a:rPr>
              <a:t>的 </a:t>
            </a:r>
            <a:r>
              <a:rPr lang="en-US" altLang="zh-CN" dirty="0" smtClean="0">
                <a:solidFill>
                  <a:srgbClr val="C00000"/>
                </a:solidFill>
              </a:rPr>
              <a:t>RFC </a:t>
            </a:r>
            <a:r>
              <a:rPr lang="zh-CN" altLang="en-US" dirty="0" smtClean="0">
                <a:solidFill>
                  <a:srgbClr val="C00000"/>
                </a:solidFill>
              </a:rPr>
              <a:t>文档</a:t>
            </a:r>
            <a:r>
              <a:rPr lang="zh-CN" altLang="en-US" dirty="0">
                <a:solidFill>
                  <a:srgbClr val="C00000"/>
                </a:solidFill>
              </a:rPr>
              <a:t>都是互联网标准。</a:t>
            </a:r>
            <a:r>
              <a:rPr lang="zh-CN" altLang="en-US" dirty="0"/>
              <a:t>只有很少部分</a:t>
            </a:r>
            <a:r>
              <a:rPr lang="zh-CN" altLang="en-US" dirty="0" smtClean="0"/>
              <a:t>的 </a:t>
            </a:r>
            <a:r>
              <a:rPr lang="en-US" altLang="zh-CN" dirty="0" smtClean="0"/>
              <a:t>RFC </a:t>
            </a:r>
            <a:r>
              <a:rPr lang="zh-CN" altLang="en-US" dirty="0" smtClean="0"/>
              <a:t>文档</a:t>
            </a:r>
            <a:r>
              <a:rPr lang="zh-CN" altLang="en-US" dirty="0"/>
              <a:t>最后才能变成互联网标准</a:t>
            </a:r>
            <a:r>
              <a:rPr lang="zh-CN" altLang="en-US" dirty="0" smtClean="0"/>
              <a:t>。</a:t>
            </a:r>
            <a:endParaRPr lang="en-US" altLang="zh-CN" dirty="0" smtClean="0"/>
          </a:p>
          <a:p>
            <a:r>
              <a:rPr lang="en-US" altLang="zh-CN" dirty="0" smtClean="0"/>
              <a:t>RFC </a:t>
            </a:r>
            <a:r>
              <a:rPr lang="zh-CN" altLang="en-US" dirty="0" smtClean="0"/>
              <a:t>文档</a:t>
            </a:r>
            <a:r>
              <a:rPr lang="zh-CN" altLang="en-US" dirty="0">
                <a:solidFill>
                  <a:srgbClr val="0000FF"/>
                </a:solidFill>
              </a:rPr>
              <a:t>按发表时间的先后</a:t>
            </a:r>
            <a:r>
              <a:rPr lang="zh-CN" altLang="en-US" dirty="0"/>
              <a:t>编上序号（</a:t>
            </a:r>
            <a:r>
              <a:rPr lang="zh-CN" altLang="en-US" dirty="0" smtClean="0"/>
              <a:t>即 </a:t>
            </a:r>
            <a:r>
              <a:rPr lang="en-US" altLang="zh-CN" dirty="0" err="1" smtClean="0"/>
              <a:t>RFCxxxx</a:t>
            </a:r>
            <a:r>
              <a:rPr lang="zh-CN" altLang="en-US" dirty="0" smtClean="0"/>
              <a:t>，</a:t>
            </a:r>
            <a:r>
              <a:rPr lang="en-US" altLang="zh-CN" dirty="0" err="1" smtClean="0"/>
              <a:t>xxxx</a:t>
            </a:r>
            <a:r>
              <a:rPr lang="en-US" altLang="zh-CN" dirty="0" smtClean="0"/>
              <a:t> </a:t>
            </a:r>
            <a:r>
              <a:rPr lang="zh-CN" altLang="en-US" dirty="0" smtClean="0"/>
              <a:t>是</a:t>
            </a:r>
            <a:r>
              <a:rPr lang="zh-CN" altLang="en-US" dirty="0"/>
              <a:t>阿拉伯数字）</a:t>
            </a:r>
            <a:r>
              <a:rPr lang="zh-CN" altLang="en-US" dirty="0" smtClean="0"/>
              <a:t>。</a:t>
            </a:r>
            <a:endParaRPr lang="en-US" altLang="zh-CN" dirty="0" smtClean="0"/>
          </a:p>
        </p:txBody>
      </p:sp>
      <p:sp>
        <p:nvSpPr>
          <p:cNvPr id="4" name="文本占位符 3"/>
          <p:cNvSpPr>
            <a:spLocks noGrp="1"/>
          </p:cNvSpPr>
          <p:nvPr>
            <p:ph type="body" sz="quarter" idx="11"/>
          </p:nvPr>
        </p:nvSpPr>
        <p:spPr/>
        <p:txBody>
          <a:bodyPr/>
          <a:lstStyle/>
          <a:p>
            <a:r>
              <a:rPr lang="zh-CN" altLang="en-US" dirty="0" smtClean="0"/>
              <a:t>标准发表：以 </a:t>
            </a:r>
            <a:r>
              <a:rPr lang="en-US" altLang="zh-CN" dirty="0" smtClean="0"/>
              <a:t>RFC </a:t>
            </a:r>
            <a:r>
              <a:rPr lang="zh-CN" altLang="en-US" dirty="0" smtClean="0"/>
              <a:t>的形式</a:t>
            </a:r>
            <a:endParaRPr lang="zh-CN" altLang="en-US" dirty="0"/>
          </a:p>
        </p:txBody>
      </p:sp>
    </p:spTree>
    <p:extLst>
      <p:ext uri="{BB962C8B-B14F-4D97-AF65-F5344CB8AC3E}">
        <p14:creationId xmlns:p14="http://schemas.microsoft.com/office/powerpoint/2010/main" val="297599439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smtClean="0">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互联网草案</a:t>
              </a:r>
              <a:endParaRPr lang="en-US" altLang="zh-CN" sz="12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 </a:t>
              </a:r>
              <a:r>
                <a:rPr lang="en-US" altLang="en-US" sz="1200" b="1" kern="1200" dirty="0" smtClean="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建议标准 </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smtClean="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互联网标准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kern="1200" dirty="0" smtClean="0">
                  <a:latin typeface="微软雅黑" panose="020B0503020204020204" pitchFamily="34" charset="-122"/>
                  <a:ea typeface="微软雅黑" panose="020B0503020204020204" pitchFamily="34" charset="-122"/>
                </a:rPr>
                <a:t>(Internet Standard)</a:t>
              </a:r>
            </a:p>
            <a:p>
              <a:pPr lvl="0" algn="ctr" defTabSz="800100">
                <a:spcAft>
                  <a:spcPts val="0"/>
                </a:spcAft>
              </a:pPr>
              <a:r>
                <a:rPr lang="en-US" altLang="zh-CN" sz="1100" b="1" dirty="0" smtClean="0">
                  <a:latin typeface="微软雅黑" panose="020B0503020204020204" pitchFamily="34" charset="-122"/>
                  <a:ea typeface="微软雅黑" panose="020B0503020204020204" pitchFamily="34" charset="-122"/>
                </a:rPr>
                <a:t>(</a:t>
              </a:r>
              <a:r>
                <a:rPr lang="zh-CN" altLang="en-US" sz="1100" b="1" dirty="0" smtClean="0">
                  <a:latin typeface="微软雅黑" panose="020B0503020204020204" pitchFamily="34" charset="-122"/>
                  <a:ea typeface="微软雅黑" panose="020B0503020204020204" pitchFamily="34" charset="-122"/>
                </a:rPr>
                <a:t>记为 </a:t>
              </a:r>
              <a:r>
                <a:rPr lang="en-US" altLang="zh-CN" sz="1100" b="1" dirty="0" err="1" smtClean="0">
                  <a:latin typeface="微软雅黑" panose="020B0503020204020204" pitchFamily="34" charset="-122"/>
                  <a:ea typeface="微软雅黑" panose="020B0503020204020204" pitchFamily="34" charset="-122"/>
                </a:rPr>
                <a:t>STDxx</a:t>
              </a:r>
              <a:r>
                <a:rPr lang="en-US" altLang="zh-CN" sz="1100" b="1"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草案标准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smtClean="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smtClean="0">
                  <a:latin typeface="微软雅黑" panose="020B0503020204020204" pitchFamily="34" charset="-122"/>
                  <a:ea typeface="微软雅黑" panose="020B0503020204020204" pitchFamily="34" charset="-122"/>
                </a:rPr>
                <a:t>非标准</a:t>
              </a:r>
              <a:r>
                <a:rPr lang="zh-CN" altLang="en-US" sz="1200" b="1" dirty="0">
                  <a:latin typeface="微软雅黑" panose="020B0503020204020204" pitchFamily="34" charset="-122"/>
                  <a:ea typeface="微软雅黑" panose="020B0503020204020204" pitchFamily="34" charset="-122"/>
                </a:rPr>
                <a:t>轨道</a:t>
              </a: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历史</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smtClean="0">
                  <a:latin typeface="微软雅黑" panose="020B0503020204020204" pitchFamily="34" charset="-122"/>
                  <a:ea typeface="微软雅黑" panose="020B0503020204020204" pitchFamily="34" charset="-122"/>
                </a:rPr>
                <a:t>(</a:t>
              </a:r>
              <a:r>
                <a:rPr lang="en-US" altLang="zh-CN" sz="1100" b="1" kern="1200" dirty="0" smtClean="0">
                  <a:latin typeface="微软雅黑" panose="020B0503020204020204" pitchFamily="34" charset="-122"/>
                  <a:ea typeface="微软雅黑" panose="020B0503020204020204" pitchFamily="34" charset="-122"/>
                </a:rPr>
                <a:t>Historic</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信息</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smtClean="0">
                  <a:latin typeface="微软雅黑" panose="020B0503020204020204" pitchFamily="34" charset="-122"/>
                  <a:ea typeface="微软雅黑" panose="020B0503020204020204" pitchFamily="34" charset="-122"/>
                </a:rPr>
                <a:t>实验</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Experimental</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p>
        </p:txBody>
      </p:sp>
    </p:spTree>
    <p:extLst>
      <p:ext uri="{BB962C8B-B14F-4D97-AF65-F5344CB8AC3E}">
        <p14:creationId xmlns:p14="http://schemas.microsoft.com/office/powerpoint/2010/main" val="102875834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1.1.1                                    </a:t>
            </a:r>
            <a:r>
              <a:rPr lang="zh-CN" altLang="en-US" sz="2000" b="1" dirty="0" smtClean="0">
                <a:solidFill>
                  <a:schemeClr val="bg1"/>
                </a:solidFill>
                <a:latin typeface="微软雅黑" pitchFamily="34" charset="-122"/>
                <a:ea typeface="微软雅黑" pitchFamily="34" charset="-122"/>
              </a:rPr>
              <a:t>计算机网络的定义</a:t>
            </a:r>
            <a:r>
              <a:rPr lang="en-US" altLang="zh-CN" sz="2000" b="1" dirty="0" smtClean="0">
                <a:solidFill>
                  <a:schemeClr val="bg1"/>
                </a:solidFill>
                <a:latin typeface="微软雅黑" pitchFamily="34" charset="-122"/>
                <a:ea typeface="微软雅黑" pitchFamily="34" charset="-122"/>
              </a:rPr>
              <a:t>1.1.2                                    </a:t>
            </a:r>
            <a:r>
              <a:rPr lang="zh-CN" altLang="en-US" sz="2000" b="1" dirty="0" smtClean="0">
                <a:solidFill>
                  <a:schemeClr val="bg1"/>
                </a:solidFill>
                <a:latin typeface="微软雅黑" pitchFamily="34" charset="-122"/>
                <a:ea typeface="微软雅黑" pitchFamily="34" charset="-122"/>
              </a:rPr>
              <a:t>计算机网络的特点</a:t>
            </a:r>
            <a:endParaRPr lang="en-US" altLang="zh-CN" sz="2000" b="1" dirty="0" smtClean="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393241"/>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smtClean="0">
                <a:solidFill>
                  <a:srgbClr val="FFFF00"/>
                </a:solidFill>
                <a:latin typeface="微软雅黑" pitchFamily="34" charset="-122"/>
                <a:ea typeface="微软雅黑" pitchFamily="34" charset="-122"/>
              </a:rPr>
              <a:t>1.1</a:t>
            </a:r>
          </a:p>
          <a:p>
            <a:pPr eaLnBrk="0" hangingPunct="0"/>
            <a:r>
              <a:rPr lang="zh-CN" altLang="en-US" sz="2000" b="1" dirty="0" smtClean="0">
                <a:solidFill>
                  <a:schemeClr val="bg1"/>
                </a:solidFill>
                <a:latin typeface="微软雅黑" pitchFamily="34" charset="-122"/>
                <a:ea typeface="微软雅黑" pitchFamily="34" charset="-122"/>
              </a:rPr>
              <a:t>计算机网络在信息时代中的作用</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26541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smtClean="0"/>
              <a:t>从</a:t>
            </a:r>
            <a:r>
              <a:rPr lang="zh-CN" altLang="en-US" dirty="0"/>
              <a:t>互联网的工作方式上看，可以划分为两大块：</a:t>
            </a:r>
            <a:endParaRPr lang="en-US" altLang="zh-CN" dirty="0" smtClean="0">
              <a:solidFill>
                <a:srgbClr val="0000FF"/>
              </a:solidFill>
            </a:endParaRPr>
          </a:p>
          <a:p>
            <a:pPr marL="268288" indent="-268288" fontAlgn="auto">
              <a:lnSpc>
                <a:spcPts val="3300"/>
              </a:lnSpc>
              <a:buClr>
                <a:srgbClr val="0070C0"/>
              </a:buClr>
              <a:defRPr/>
            </a:pPr>
            <a:r>
              <a:rPr lang="zh-CN" altLang="en-US" dirty="0" smtClean="0">
                <a:solidFill>
                  <a:srgbClr val="C00000"/>
                </a:solidFill>
              </a:rPr>
              <a:t>边缘</a:t>
            </a:r>
            <a:r>
              <a:rPr lang="zh-CN" altLang="en-US" dirty="0">
                <a:solidFill>
                  <a:srgbClr val="C00000"/>
                </a:solidFill>
              </a:rPr>
              <a:t>部分： </a:t>
            </a:r>
            <a:r>
              <a:rPr lang="zh-CN" altLang="en-US" dirty="0"/>
              <a:t>由所有连接在互联网上的</a:t>
            </a:r>
            <a:r>
              <a:rPr lang="zh-CN" altLang="en-US" dirty="0">
                <a:solidFill>
                  <a:srgbClr val="0000FF"/>
                </a:solidFill>
              </a:rPr>
              <a:t>主机</a:t>
            </a:r>
            <a:r>
              <a:rPr lang="zh-CN" altLang="en-US" dirty="0" smtClean="0"/>
              <a:t>组成，由用户</a:t>
            </a:r>
            <a:r>
              <a:rPr lang="zh-CN" altLang="en-US" dirty="0"/>
              <a:t>直接</a:t>
            </a:r>
            <a:r>
              <a:rPr lang="zh-CN" altLang="en-US" dirty="0" smtClean="0"/>
              <a:t>使用，</a:t>
            </a:r>
            <a:r>
              <a:rPr lang="zh-CN" altLang="en-US" dirty="0"/>
              <a:t>用来进行通信（传送数据、音频或视频）和资源共享。</a:t>
            </a:r>
          </a:p>
          <a:p>
            <a:pPr marL="268288" indent="-268288"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smtClean="0"/>
              <a:t>组成，为</a:t>
            </a:r>
            <a:r>
              <a:rPr lang="zh-CN" altLang="en-US" dirty="0"/>
              <a:t>边缘部分提供</a:t>
            </a:r>
            <a:r>
              <a:rPr lang="zh-CN" altLang="en-US" dirty="0" smtClean="0"/>
              <a:t>服务（</a:t>
            </a:r>
            <a:r>
              <a:rPr lang="zh-CN" altLang="en-US" dirty="0"/>
              <a:t>提供连通性和交换）</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18013868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17"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Tree>
    <p:extLst>
      <p:ext uri="{BB962C8B-B14F-4D97-AF65-F5344CB8AC3E}">
        <p14:creationId xmlns:p14="http://schemas.microsoft.com/office/powerpoint/2010/main" val="260232260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5" name="内容占位符 4"/>
          <p:cNvSpPr>
            <a:spLocks noGrp="1"/>
          </p:cNvSpPr>
          <p:nvPr>
            <p:ph sz="quarter" idx="11"/>
          </p:nvPr>
        </p:nvSpPr>
        <p:spPr/>
        <p:txBody>
          <a:bodyPr/>
          <a:lstStyle/>
          <a:p>
            <a:r>
              <a:rPr lang="zh-CN" altLang="en-US" dirty="0" smtClean="0"/>
              <a:t>处在</a:t>
            </a:r>
            <a:r>
              <a:rPr lang="zh-CN" altLang="en-US" dirty="0"/>
              <a:t>互联网</a:t>
            </a:r>
            <a:r>
              <a:rPr lang="zh-CN" altLang="en-US" dirty="0" smtClean="0"/>
              <a:t>边缘部分的就是</a:t>
            </a:r>
            <a:r>
              <a:rPr lang="zh-CN" altLang="en-US" dirty="0"/>
              <a:t>连接在互联网上的所有的主机。这些主机又称为</a:t>
            </a:r>
            <a:r>
              <a:rPr lang="zh-CN" altLang="en-US" dirty="0" smtClean="0">
                <a:solidFill>
                  <a:srgbClr val="0000FF"/>
                </a:solidFill>
              </a:rPr>
              <a:t>端系统</a:t>
            </a:r>
            <a:r>
              <a:rPr lang="zh-CN" altLang="en-US" dirty="0" smtClean="0"/>
              <a:t> </a:t>
            </a:r>
            <a:r>
              <a:rPr lang="en-US" altLang="zh-CN" dirty="0" smtClean="0"/>
              <a:t>(</a:t>
            </a:r>
            <a:r>
              <a:rPr lang="en-US" altLang="zh-CN" dirty="0"/>
              <a:t>end system</a:t>
            </a:r>
            <a:r>
              <a:rPr lang="en-US" altLang="zh-CN" dirty="0" smtClean="0"/>
              <a:t>)</a:t>
            </a:r>
            <a:r>
              <a:rPr lang="zh-CN" altLang="en-US" dirty="0" smtClean="0"/>
              <a:t>。</a:t>
            </a:r>
            <a:endParaRPr lang="en-US" altLang="zh-CN" dirty="0" smtClean="0"/>
          </a:p>
          <a:p>
            <a:r>
              <a:rPr lang="zh-CN" altLang="zh-CN" dirty="0">
                <a:solidFill>
                  <a:srgbClr val="C00000"/>
                </a:solidFill>
              </a:rPr>
              <a:t>端系统在功能上可能有很大差别</a:t>
            </a:r>
            <a:r>
              <a:rPr lang="zh-CN" altLang="en-US" dirty="0">
                <a:solidFill>
                  <a:srgbClr val="C00000"/>
                </a:solidFill>
              </a:rPr>
              <a:t>：</a:t>
            </a:r>
            <a:endParaRPr lang="en-US" altLang="zh-CN" dirty="0" smtClean="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r>
              <a:rPr lang="zh-CN" altLang="en-US" dirty="0" smtClean="0"/>
              <a:t>。</a:t>
            </a:r>
            <a:endParaRPr lang="en-US" altLang="zh-CN" dirty="0" smtClean="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smtClean="0"/>
          </a:p>
          <a:p>
            <a:r>
              <a:rPr lang="zh-CN" altLang="zh-CN" dirty="0" smtClean="0"/>
              <a:t>端系统</a:t>
            </a:r>
            <a:r>
              <a:rPr lang="zh-CN" altLang="zh-CN" dirty="0"/>
              <a:t>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p>
        </p:txBody>
      </p:sp>
    </p:spTree>
    <p:extLst>
      <p:ext uri="{BB962C8B-B14F-4D97-AF65-F5344CB8AC3E}">
        <p14:creationId xmlns:p14="http://schemas.microsoft.com/office/powerpoint/2010/main" val="10547811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10"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1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solidFill>
                    <a:srgbClr val="0000FF"/>
                  </a:solidFill>
                  <a:latin typeface="Times New Roman" pitchFamily="18" charset="0"/>
                  <a:ea typeface="微软雅黑" pitchFamily="34" charset="-122"/>
                </a:rPr>
                <a:t>智能</a:t>
              </a:r>
              <a:r>
                <a:rPr kumimoji="1" lang="zh-CN" altLang="en-US" sz="1050" b="1" dirty="0" smtClean="0">
                  <a:solidFill>
                    <a:srgbClr val="0000FF"/>
                  </a:solidFill>
                  <a:latin typeface="Times New Roman" pitchFamily="18" charset="0"/>
                  <a:ea typeface="微软雅黑" pitchFamily="34" charset="-122"/>
                </a:rPr>
                <a:t>手机</a:t>
              </a:r>
              <a:endParaRPr kumimoji="1" lang="zh-CN" altLang="en-US" sz="1050" b="1" dirty="0">
                <a:solidFill>
                  <a:srgbClr val="0000FF"/>
                </a:solidFill>
                <a:latin typeface="Times New Roman" pitchFamily="18" charset="0"/>
                <a:ea typeface="微软雅黑" pitchFamily="34" charset="-122"/>
              </a:endParaRP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smtClean="0">
                  <a:solidFill>
                    <a:srgbClr val="0000FF"/>
                  </a:solidFill>
                  <a:latin typeface="Times New Roman" pitchFamily="18" charset="0"/>
                  <a:ea typeface="微软雅黑" pitchFamily="34" charset="-122"/>
                </a:rPr>
                <a:t>IP</a:t>
              </a:r>
              <a:r>
                <a:rPr kumimoji="1" lang="zh-CN" altLang="en-US" sz="1200" b="1" dirty="0" smtClean="0">
                  <a:solidFill>
                    <a:srgbClr val="0000FF"/>
                  </a:solidFill>
                  <a:latin typeface="Times New Roman" pitchFamily="18" charset="0"/>
                  <a:ea typeface="微软雅黑" pitchFamily="34" charset="-122"/>
                </a:rPr>
                <a:t>摄像头</a:t>
              </a:r>
              <a:endParaRPr kumimoji="1" lang="zh-CN" altLang="en-US" sz="1200" b="1" dirty="0">
                <a:solidFill>
                  <a:srgbClr val="0000FF"/>
                </a:solidFill>
                <a:latin typeface="Times New Roman" pitchFamily="18" charset="0"/>
                <a:ea typeface="微软雅黑" pitchFamily="34" charset="-122"/>
              </a:endParaRP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大型或超级计算机</a:t>
            </a:r>
            <a:endParaRPr kumimoji="1" lang="zh-CN" altLang="en-US" sz="1200" b="1" dirty="0">
              <a:solidFill>
                <a:srgbClr val="0000FF"/>
              </a:solidFill>
              <a:latin typeface="Times New Roman" pitchFamily="18" charset="0"/>
              <a:ea typeface="微软雅黑" pitchFamily="34" charset="-122"/>
            </a:endParaRP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服务器</a:t>
            </a:r>
            <a:endParaRPr kumimoji="1" lang="zh-CN" altLang="en-US" sz="1200" b="1" dirty="0">
              <a:solidFill>
                <a:srgbClr val="0000FF"/>
              </a:solidFill>
              <a:latin typeface="Times New Roman" pitchFamily="18" charset="0"/>
              <a:ea typeface="微软雅黑" pitchFamily="34" charset="-122"/>
            </a:endParaRPr>
          </a:p>
        </p:txBody>
      </p:sp>
    </p:spTree>
    <p:extLst>
      <p:ext uri="{BB962C8B-B14F-4D97-AF65-F5344CB8AC3E}">
        <p14:creationId xmlns:p14="http://schemas.microsoft.com/office/powerpoint/2010/main" val="27061898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itchFamily="34" charset="-122"/>
                <a:ea typeface="微软雅黑" pitchFamily="34" charset="-122"/>
              </a:rPr>
              <a:t>实际上是指</a:t>
            </a:r>
            <a:r>
              <a:rPr lang="zh-CN" altLang="en-US" sz="2000" b="1" dirty="0" smtClean="0">
                <a:solidFill>
                  <a:schemeClr val="bg1"/>
                </a:solidFill>
                <a:latin typeface="微软雅黑" pitchFamily="34" charset="-122"/>
                <a:ea typeface="微软雅黑" pitchFamily="34" charset="-122"/>
              </a:rPr>
              <a:t>：</a:t>
            </a:r>
            <a:endParaRPr lang="en-US" altLang="zh-CN" sz="2000" b="1" dirty="0" smtClean="0">
              <a:solidFill>
                <a:schemeClr val="bg1"/>
              </a:solidFill>
              <a:latin typeface="微软雅黑" pitchFamily="34" charset="-122"/>
              <a:ea typeface="微软雅黑" pitchFamily="34" charset="-122"/>
            </a:endParaRPr>
          </a:p>
          <a:p>
            <a:pPr eaLnBrk="0" fontAlgn="auto" hangingPunct="0">
              <a:lnSpc>
                <a:spcPts val="2600"/>
              </a:lnSpc>
              <a:spcBef>
                <a:spcPts val="0"/>
              </a:spcBef>
              <a:spcAft>
                <a:spcPts val="0"/>
              </a:spcAft>
            </a:pP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A </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某个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和</a:t>
            </a: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B </a:t>
            </a:r>
            <a:r>
              <a:rPr lang="zh-CN" altLang="en-US" sz="2000" b="1" dirty="0" smtClean="0">
                <a:solidFill>
                  <a:schemeClr val="bg1"/>
                </a:solidFill>
                <a:latin typeface="微软雅黑" pitchFamily="34" charset="-122"/>
                <a:ea typeface="微软雅黑" pitchFamily="34" charset="-122"/>
              </a:rPr>
              <a:t>上</a:t>
            </a:r>
            <a:r>
              <a:rPr lang="zh-CN" altLang="en-US" sz="2000" b="1" dirty="0">
                <a:solidFill>
                  <a:schemeClr val="bg1"/>
                </a:solidFill>
                <a:latin typeface="微软雅黑" pitchFamily="34" charset="-122"/>
                <a:ea typeface="微软雅黑" pitchFamily="34" charset="-122"/>
              </a:rPr>
              <a:t>的另一个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进行</a:t>
            </a:r>
            <a:r>
              <a:rPr lang="zh-CN" altLang="en-US" sz="2000" b="1" dirty="0" smtClean="0">
                <a:solidFill>
                  <a:schemeClr val="bg1"/>
                </a:solidFill>
                <a:latin typeface="微软雅黑" pitchFamily="34" charset="-122"/>
                <a:ea typeface="微软雅黑" pitchFamily="34" charset="-122"/>
              </a:rPr>
              <a:t>通信。</a:t>
            </a:r>
            <a:endParaRPr lang="zh-CN" altLang="en-US"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a:t>“计算机之间通信”的</a:t>
            </a:r>
            <a:r>
              <a:rPr lang="zh-CN" altLang="en-US" dirty="0" smtClean="0"/>
              <a:t>含义</a:t>
            </a:r>
            <a:endParaRPr lang="zh-CN" altLang="en-US" dirty="0"/>
          </a:p>
        </p:txBody>
      </p:sp>
    </p:spTree>
    <p:extLst>
      <p:ext uri="{BB962C8B-B14F-4D97-AF65-F5344CB8AC3E}">
        <p14:creationId xmlns:p14="http://schemas.microsoft.com/office/powerpoint/2010/main" val="9039273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882279671"/>
              </p:ext>
            </p:extLst>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1"/>
          </p:nvPr>
        </p:nvSpPr>
        <p:spPr/>
        <p:txBody>
          <a:bodyPr/>
          <a:lstStyle/>
          <a:p>
            <a:r>
              <a:rPr lang="zh-CN" altLang="en-US" dirty="0"/>
              <a:t>端系统之间的两种通信</a:t>
            </a:r>
            <a:r>
              <a:rPr lang="zh-CN" altLang="en-US" dirty="0" smtClean="0"/>
              <a:t>方式</a:t>
            </a:r>
          </a:p>
        </p:txBody>
      </p:sp>
    </p:spTree>
    <p:extLst>
      <p:ext uri="{BB962C8B-B14F-4D97-AF65-F5344CB8AC3E}">
        <p14:creationId xmlns:p14="http://schemas.microsoft.com/office/powerpoint/2010/main" val="2362936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smtClean="0"/>
              <a:t>客户</a:t>
            </a:r>
            <a:r>
              <a:rPr lang="en-US" altLang="zh-CN" dirty="0" smtClean="0"/>
              <a:t>/</a:t>
            </a:r>
            <a:r>
              <a:rPr lang="zh-CN" altLang="en-US" dirty="0" smtClean="0"/>
              <a:t>服务器</a:t>
            </a:r>
            <a:r>
              <a:rPr lang="zh-CN" altLang="en-US" dirty="0"/>
              <a:t>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a:t>
            </a:r>
            <a:r>
              <a:rPr lang="zh-CN" altLang="en-US" dirty="0" smtClean="0">
                <a:solidFill>
                  <a:srgbClr val="0000FF"/>
                </a:solidFill>
              </a:rPr>
              <a:t>关系。</a:t>
            </a:r>
            <a:endParaRPr lang="zh-CN" altLang="en-US" dirty="0">
              <a:solidFill>
                <a:srgbClr val="0000FF"/>
              </a:solidFill>
            </a:endParaRP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a:t>
            </a:r>
            <a:r>
              <a:rPr lang="zh-CN" altLang="en-US" dirty="0" smtClean="0"/>
              <a:t>方式（</a:t>
            </a:r>
            <a:r>
              <a:rPr lang="en-US" altLang="zh-CN" dirty="0"/>
              <a:t>C/S </a:t>
            </a:r>
            <a:r>
              <a:rPr lang="zh-CN" altLang="en-US" dirty="0" smtClean="0"/>
              <a:t>方式）</a:t>
            </a:r>
            <a:endParaRPr lang="zh-CN" altLang="en-US" dirty="0"/>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latin typeface="微软雅黑" panose="020B0503020204020204" pitchFamily="34" charset="-122"/>
                <a:ea typeface="微软雅黑" panose="020B0503020204020204" pitchFamily="34" charset="-122"/>
              </a:rPr>
              <a:t>运行</a:t>
            </a:r>
            <a:endParaRPr kumimoji="1" lang="en-US" altLang="zh-CN" sz="1200" b="1" dirty="0" smtClean="0">
              <a:latin typeface="微软雅黑" panose="020B0503020204020204" pitchFamily="34" charset="-122"/>
              <a:ea typeface="微软雅黑" panose="020B0503020204020204" pitchFamily="34" charset="-122"/>
            </a:endParaRPr>
          </a:p>
          <a:p>
            <a:pPr algn="ctr"/>
            <a:r>
              <a:rPr kumimoji="1" lang="zh-CN" altLang="en-US" sz="1200" b="1" dirty="0" smtClean="0">
                <a:latin typeface="微软雅黑" panose="020B0503020204020204" pitchFamily="34" charset="-122"/>
                <a:ea typeface="微软雅黑" panose="020B0503020204020204" pitchFamily="34" charset="-122"/>
              </a:rPr>
              <a:t>客户</a:t>
            </a:r>
            <a:r>
              <a:rPr kumimoji="1" lang="zh-CN" altLang="en-US" sz="1200" b="1" dirty="0">
                <a:latin typeface="微软雅黑" panose="020B0503020204020204" pitchFamily="34" charset="-122"/>
                <a:ea typeface="微软雅黑" panose="020B0503020204020204" pitchFamily="34" charset="-122"/>
              </a:rPr>
              <a:t>程序</a:t>
            </a: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p>
          <a:p>
            <a:pPr algn="ctr"/>
            <a:r>
              <a:rPr kumimoji="1" lang="zh-CN" altLang="en-US" sz="1200" b="1" dirty="0">
                <a:latin typeface="微软雅黑" panose="020B0503020204020204" pitchFamily="34" charset="-122"/>
                <a:ea typeface="微软雅黑" panose="020B0503020204020204" pitchFamily="34" charset="-122"/>
              </a:rPr>
              <a:t>服务器程序</a:t>
            </a: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r>
              <a:rPr lang="zh-CN" altLang="en-US" sz="1600" b="1" dirty="0" smtClean="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a:t>
            </a:r>
            <a:r>
              <a:rPr lang="zh-CN" altLang="en-US" sz="1600" b="1" dirty="0" smtClean="0">
                <a:solidFill>
                  <a:srgbClr val="0000FF"/>
                </a:solidFill>
                <a:latin typeface="微软雅黑" panose="020B0503020204020204" pitchFamily="34" charset="-122"/>
                <a:ea typeface="微软雅黑" panose="020B0503020204020204" pitchFamily="34" charset="-122"/>
              </a:rPr>
              <a:t>服务</a:t>
            </a:r>
            <a:r>
              <a:rPr lang="zh-CN" altLang="en-US" sz="1600" b="1" dirty="0">
                <a:solidFill>
                  <a:srgbClr val="0000FF"/>
                </a:solidFill>
                <a:latin typeface="微软雅黑" panose="020B0503020204020204" pitchFamily="34" charset="-122"/>
                <a:ea typeface="微软雅黑" panose="020B0503020204020204" pitchFamily="34" charset="-122"/>
              </a:rPr>
              <a:t>。</a:t>
            </a: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9191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客户程序</a:t>
            </a:r>
            <a:endParaRPr lang="en-US" altLang="zh-CN" dirty="0" smtClean="0">
              <a:solidFill>
                <a:srgbClr val="0000FF"/>
              </a:solidFill>
            </a:endParaRPr>
          </a:p>
          <a:p>
            <a:pPr lvl="1"/>
            <a:r>
              <a:rPr lang="zh-CN" altLang="en-US" dirty="0" smtClean="0"/>
              <a:t>被</a:t>
            </a:r>
            <a:r>
              <a:rPr lang="zh-CN" altLang="en-US" dirty="0"/>
              <a:t>用户</a:t>
            </a:r>
            <a:r>
              <a:rPr lang="zh-CN" altLang="en-US" dirty="0">
                <a:solidFill>
                  <a:srgbClr val="C00000"/>
                </a:solidFill>
              </a:rPr>
              <a:t>调用后</a:t>
            </a:r>
            <a:r>
              <a:rPr lang="zh-CN" altLang="en-US" dirty="0" smtClean="0">
                <a:solidFill>
                  <a:srgbClr val="C00000"/>
                </a:solidFill>
              </a:rPr>
              <a:t>运行，</a:t>
            </a:r>
            <a:r>
              <a:rPr lang="zh-CN" altLang="en-US" dirty="0" smtClean="0"/>
              <a:t>需</a:t>
            </a:r>
            <a:r>
              <a:rPr lang="zh-CN" altLang="en-US" dirty="0" smtClean="0">
                <a:solidFill>
                  <a:srgbClr val="C00000"/>
                </a:solidFill>
              </a:rPr>
              <a:t>主动</a:t>
            </a:r>
            <a:r>
              <a:rPr lang="zh-CN" altLang="en-US" dirty="0"/>
              <a:t>向远地服务器发起通信（请求服务）</a:t>
            </a:r>
            <a:r>
              <a:rPr lang="zh-CN" altLang="en-US" dirty="0" smtClean="0"/>
              <a:t>。必须</a:t>
            </a:r>
            <a:r>
              <a:rPr lang="zh-CN" altLang="en-US" dirty="0"/>
              <a:t>知道服务器程序的地址</a:t>
            </a:r>
            <a:r>
              <a:rPr lang="zh-CN" altLang="en-US" dirty="0" smtClean="0"/>
              <a:t>。</a:t>
            </a:r>
            <a:endParaRPr lang="en-US" altLang="zh-CN" dirty="0" smtClean="0"/>
          </a:p>
          <a:p>
            <a:pPr lvl="1"/>
            <a:r>
              <a:rPr lang="zh-CN" altLang="en-US" dirty="0"/>
              <a:t>不需要特殊的硬件和很复杂的操作系统</a:t>
            </a:r>
            <a:r>
              <a:rPr lang="zh-CN" altLang="en-US" dirty="0" smtClean="0"/>
              <a:t>。</a:t>
            </a:r>
            <a:endParaRPr lang="en-US" altLang="zh-CN" dirty="0" smtClean="0"/>
          </a:p>
          <a:p>
            <a:r>
              <a:rPr lang="zh-CN" altLang="en-US" dirty="0">
                <a:solidFill>
                  <a:srgbClr val="0000FF"/>
                </a:solidFill>
              </a:rPr>
              <a:t>服务器程序</a:t>
            </a:r>
            <a:endParaRPr lang="en-US" altLang="zh-CN" dirty="0">
              <a:solidFill>
                <a:srgbClr val="0000FF"/>
              </a:solidFill>
            </a:endParaRPr>
          </a:p>
          <a:p>
            <a:pPr lvl="1"/>
            <a:r>
              <a:rPr lang="zh-CN" altLang="en-US" dirty="0" smtClean="0"/>
              <a:t>专门</a:t>
            </a:r>
            <a:r>
              <a:rPr lang="zh-CN" altLang="en-US" dirty="0"/>
              <a:t>用来提供某种服务的程序，可同时处理多</a:t>
            </a:r>
            <a:r>
              <a:rPr lang="zh-CN" altLang="en-US" dirty="0" smtClean="0"/>
              <a:t>个客户请求</a:t>
            </a:r>
            <a:r>
              <a:rPr lang="zh-CN" altLang="en-US" dirty="0"/>
              <a:t>。</a:t>
            </a:r>
          </a:p>
          <a:p>
            <a:pPr lvl="1"/>
            <a:r>
              <a:rPr lang="zh-CN" altLang="en-US" dirty="0" smtClean="0"/>
              <a:t>一直</a:t>
            </a:r>
            <a:r>
              <a:rPr lang="zh-CN" altLang="en-US" dirty="0">
                <a:solidFill>
                  <a:srgbClr val="C00000"/>
                </a:solidFill>
              </a:rPr>
              <a:t>不断地运行着，被动</a:t>
            </a:r>
            <a:r>
              <a:rPr lang="zh-CN" altLang="en-US" dirty="0"/>
              <a:t>地等待并接受来自各地的客户的通信请求</a:t>
            </a:r>
            <a:r>
              <a:rPr lang="zh-CN" altLang="en-US" dirty="0" smtClean="0"/>
              <a:t>。不</a:t>
            </a:r>
            <a:r>
              <a:rPr lang="zh-CN" altLang="en-US" dirty="0"/>
              <a:t>需要知道客户程序的地址。</a:t>
            </a:r>
          </a:p>
          <a:p>
            <a:pPr lvl="1"/>
            <a:r>
              <a:rPr lang="zh-CN" altLang="en-US" dirty="0"/>
              <a:t>一般需要强大的硬件和高级的操作系统支持</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t>客户程序和服务器</a:t>
            </a:r>
            <a:r>
              <a:rPr lang="zh-CN" altLang="en-US" dirty="0" smtClean="0"/>
              <a:t>程序</a:t>
            </a:r>
            <a:r>
              <a:rPr lang="zh-CN" altLang="en-US" dirty="0"/>
              <a:t>主要特点</a:t>
            </a:r>
          </a:p>
        </p:txBody>
      </p:sp>
    </p:spTree>
    <p:extLst>
      <p:ext uri="{BB962C8B-B14F-4D97-AF65-F5344CB8AC3E}">
        <p14:creationId xmlns:p14="http://schemas.microsoft.com/office/powerpoint/2010/main" val="244201009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a:t>
            </a:r>
            <a:r>
              <a:rPr lang="zh-CN" altLang="en-US" dirty="0" smtClean="0"/>
              <a:t>时</a:t>
            </a:r>
            <a:r>
              <a:rPr lang="zh-CN" altLang="en-US" dirty="0" smtClean="0">
                <a:solidFill>
                  <a:srgbClr val="C00000"/>
                </a:solidFill>
              </a:rPr>
              <a:t>不区分</a:t>
            </a:r>
            <a:r>
              <a:rPr lang="zh-CN" altLang="en-US" dirty="0" smtClean="0"/>
              <a:t>服务</a:t>
            </a:r>
            <a:r>
              <a:rPr lang="zh-CN" altLang="en-US" dirty="0"/>
              <a:t>请求</a:t>
            </a:r>
            <a:r>
              <a:rPr lang="zh-CN" altLang="en-US" dirty="0" smtClean="0"/>
              <a:t>方和服务</a:t>
            </a:r>
            <a:r>
              <a:rPr lang="zh-CN" altLang="en-US" dirty="0"/>
              <a:t>提供方。</a:t>
            </a:r>
          </a:p>
          <a:p>
            <a:r>
              <a:rPr lang="zh-CN" altLang="en-US" dirty="0" smtClean="0"/>
              <a:t>只要都</a:t>
            </a:r>
            <a:r>
              <a:rPr lang="zh-CN" altLang="en-US" dirty="0"/>
              <a:t>运行</a:t>
            </a:r>
            <a:r>
              <a:rPr lang="zh-CN" altLang="en-US" dirty="0" smtClean="0"/>
              <a:t>了 </a:t>
            </a:r>
            <a:r>
              <a:rPr lang="en-US" altLang="zh-CN" dirty="0" smtClean="0"/>
              <a:t>P2P </a:t>
            </a:r>
            <a:r>
              <a:rPr lang="zh-CN" altLang="en-US" dirty="0" smtClean="0"/>
              <a:t>软件，就</a:t>
            </a:r>
            <a:r>
              <a:rPr lang="zh-CN" altLang="en-US" dirty="0"/>
              <a:t>可以进行</a:t>
            </a:r>
            <a:r>
              <a:rPr lang="zh-CN" altLang="en-US" dirty="0">
                <a:solidFill>
                  <a:srgbClr val="C00000"/>
                </a:solidFill>
              </a:rPr>
              <a:t>平等的、对等连接通信。</a:t>
            </a:r>
          </a:p>
        </p:txBody>
      </p:sp>
      <p:sp>
        <p:nvSpPr>
          <p:cNvPr id="4" name="文本占位符 3"/>
          <p:cNvSpPr>
            <a:spLocks noGrp="1"/>
          </p:cNvSpPr>
          <p:nvPr>
            <p:ph type="body" sz="quarter" idx="11"/>
          </p:nvPr>
        </p:nvSpPr>
        <p:spPr/>
        <p:txBody>
          <a:bodyPr/>
          <a:lstStyle/>
          <a:p>
            <a:r>
              <a:rPr lang="en-US" altLang="zh-CN" dirty="0"/>
              <a:t>2. </a:t>
            </a:r>
            <a:r>
              <a:rPr lang="zh-CN" altLang="en-US" dirty="0"/>
              <a:t>对等</a:t>
            </a:r>
            <a:r>
              <a:rPr lang="zh-CN" altLang="en-US" dirty="0" smtClean="0"/>
              <a:t>连接方式（</a:t>
            </a:r>
            <a:r>
              <a:rPr lang="en-US" altLang="zh-CN" dirty="0" smtClean="0"/>
              <a:t>P2P </a:t>
            </a:r>
            <a:r>
              <a:rPr lang="zh-CN" altLang="en-US" dirty="0" smtClean="0"/>
              <a:t>方式）</a:t>
            </a:r>
            <a:endParaRPr lang="zh-CN" altLang="en-US" dirty="0"/>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chemeClr val="bg1"/>
                </a:solidFill>
                <a:latin typeface="微软雅黑" panose="020B0503020204020204" pitchFamily="34" charset="-122"/>
                <a:ea typeface="微软雅黑" panose="020B0503020204020204" pitchFamily="34" charset="-122"/>
              </a:rPr>
              <a:t>对等</a:t>
            </a:r>
            <a:r>
              <a:rPr lang="zh-CN" altLang="en-US" b="1" dirty="0">
                <a:solidFill>
                  <a:schemeClr val="bg1"/>
                </a:solidFill>
                <a:latin typeface="微软雅黑" panose="020B0503020204020204" pitchFamily="34" charset="-122"/>
                <a:ea typeface="微软雅黑" panose="020B0503020204020204" pitchFamily="34" charset="-122"/>
              </a:rPr>
              <a:t>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r>
              <a:rPr lang="zh-CN" altLang="en-US" b="1" dirty="0" smtClean="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D</a:t>
            </a:r>
          </a:p>
        </p:txBody>
      </p:sp>
      <p:sp>
        <p:nvSpPr>
          <p:cNvPr id="75" name="Text Box 36"/>
          <p:cNvSpPr txBox="1">
            <a:spLocks noChangeArrowheads="1"/>
          </p:cNvSpPr>
          <p:nvPr/>
        </p:nvSpPr>
        <p:spPr bwMode="auto">
          <a:xfrm>
            <a:off x="7207428" y="1384781"/>
            <a:ext cx="269400"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C</a:t>
            </a: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E</a:t>
            </a:r>
          </a:p>
        </p:txBody>
      </p:sp>
      <p:sp>
        <p:nvSpPr>
          <p:cNvPr id="78" name="Text Box 40"/>
          <p:cNvSpPr txBox="1">
            <a:spLocks noChangeArrowheads="1"/>
          </p:cNvSpPr>
          <p:nvPr/>
        </p:nvSpPr>
        <p:spPr bwMode="auto">
          <a:xfrm>
            <a:off x="4669949" y="3169789"/>
            <a:ext cx="256166"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F</a:t>
            </a: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9030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5" name="内容占位符 4"/>
          <p:cNvSpPr>
            <a:spLocks noGrp="1"/>
          </p:cNvSpPr>
          <p:nvPr>
            <p:ph sz="quarter" idx="11"/>
          </p:nvPr>
        </p:nvSpPr>
        <p:spPr/>
        <p:txBody>
          <a:bodyPr/>
          <a:lstStyle/>
          <a:p>
            <a:r>
              <a:rPr lang="zh-CN" altLang="en-US" dirty="0" smtClean="0"/>
              <a:t>是</a:t>
            </a:r>
            <a:r>
              <a:rPr lang="zh-CN" altLang="en-US" dirty="0"/>
              <a:t>互联网中最复杂的部分</a:t>
            </a:r>
            <a:r>
              <a:rPr lang="zh-CN" altLang="en-US" dirty="0" smtClean="0"/>
              <a:t>。</a:t>
            </a:r>
          </a:p>
          <a:p>
            <a:r>
              <a:rPr lang="zh-CN" altLang="en-US" dirty="0" smtClean="0"/>
              <a:t>向网络边缘中的主机</a:t>
            </a:r>
            <a:r>
              <a:rPr lang="zh-CN" altLang="en-US" dirty="0" smtClean="0">
                <a:solidFill>
                  <a:srgbClr val="C00000"/>
                </a:solidFill>
              </a:rPr>
              <a:t>提供连通性，</a:t>
            </a:r>
            <a:r>
              <a:rPr lang="zh-CN" altLang="en-US" dirty="0" smtClean="0"/>
              <a:t>使任何一台主机都能够向其他主机通信。</a:t>
            </a:r>
            <a:endParaRPr lang="en-US" altLang="zh-CN" dirty="0" smtClean="0"/>
          </a:p>
          <a:p>
            <a:endParaRPr lang="zh-CN" altLang="en-US" dirty="0" smtClean="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在网络核心部分起特殊作用的是</a:t>
            </a:r>
            <a:r>
              <a:rPr lang="zh-CN" altLang="en-US" sz="2000" b="1" dirty="0">
                <a:solidFill>
                  <a:srgbClr val="C00000"/>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(router)</a:t>
            </a:r>
            <a:r>
              <a:rPr lang="zh-CN" altLang="en-US" sz="2000" b="1" dirty="0">
                <a:latin typeface="微软雅黑" pitchFamily="34" charset="-122"/>
                <a:ea typeface="微软雅黑" pitchFamily="34" charset="-122"/>
              </a:rPr>
              <a:t>。</a:t>
            </a: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路由器是实现</a:t>
            </a:r>
            <a:r>
              <a:rPr lang="zh-CN" altLang="en-US" sz="2000" b="1" dirty="0">
                <a:solidFill>
                  <a:srgbClr val="C00000"/>
                </a:solidFill>
                <a:latin typeface="微软雅黑" pitchFamily="34" charset="-122"/>
                <a:ea typeface="微软雅黑" pitchFamily="34" charset="-122"/>
              </a:rPr>
              <a:t>分组交换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(packet switching) </a:t>
            </a:r>
            <a:r>
              <a:rPr lang="zh-CN" altLang="en-US" sz="2000" b="1" dirty="0">
                <a:latin typeface="微软雅黑" pitchFamily="34" charset="-122"/>
                <a:ea typeface="微软雅黑" pitchFamily="34" charset="-122"/>
              </a:rPr>
              <a:t>的关键构件，其任务是</a:t>
            </a:r>
            <a:r>
              <a:rPr lang="zh-CN" altLang="en-US" sz="2000" b="1" dirty="0">
                <a:solidFill>
                  <a:srgbClr val="C00000"/>
                </a:solidFill>
                <a:latin typeface="微软雅黑" pitchFamily="34" charset="-122"/>
                <a:ea typeface="微软雅黑" pitchFamily="34" charset="-122"/>
              </a:rPr>
              <a:t>转发</a:t>
            </a:r>
            <a:r>
              <a:rPr lang="zh-CN" altLang="en-US" sz="2000" b="1" dirty="0">
                <a:latin typeface="微软雅黑" pitchFamily="34" charset="-122"/>
                <a:ea typeface="微软雅黑" pitchFamily="34" charset="-122"/>
              </a:rPr>
              <a:t>收到的</a:t>
            </a:r>
            <a:r>
              <a:rPr lang="zh-CN" altLang="en-US" sz="2000" b="1" dirty="0" smtClean="0">
                <a:latin typeface="微软雅黑" pitchFamily="34" charset="-122"/>
                <a:ea typeface="微软雅黑" pitchFamily="34" charset="-122"/>
              </a:rPr>
              <a:t>分组。</a:t>
            </a:r>
            <a:endParaRPr lang="zh-CN" altLang="en-US" sz="2000" b="1" dirty="0">
              <a:latin typeface="微软雅黑" pitchFamily="34" charset="-122"/>
              <a:ea typeface="微软雅黑" pitchFamily="34" charset="-122"/>
            </a:endParaRP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rgbClr val="FFFF00"/>
                </a:solidFill>
                <a:latin typeface="微软雅黑" panose="020B0503020204020204" pitchFamily="34" charset="-122"/>
                <a:ea typeface="微软雅黑" panose="020B0503020204020204" pitchFamily="34" charset="-122"/>
              </a:rPr>
              <a:t>分组</a:t>
            </a:r>
            <a:r>
              <a:rPr lang="zh-CN" altLang="en-US" b="1" dirty="0">
                <a:solidFill>
                  <a:srgbClr val="FFFF00"/>
                </a:solidFill>
                <a:latin typeface="微软雅黑" panose="020B0503020204020204" pitchFamily="34" charset="-122"/>
                <a:ea typeface="微软雅黑" panose="020B0503020204020204" pitchFamily="34" charset="-122"/>
              </a:rPr>
              <a:t>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59939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信息</a:t>
              </a:r>
              <a:r>
                <a:rPr lang="zh-CN" altLang="en-US" sz="2000" b="1" dirty="0" smtClean="0">
                  <a:solidFill>
                    <a:schemeClr val="bg1"/>
                  </a:solidFill>
                  <a:latin typeface="微软雅黑" pitchFamily="34" charset="-122"/>
                  <a:ea typeface="微软雅黑" pitchFamily="34" charset="-122"/>
                </a:rPr>
                <a:t>时代：以</a:t>
              </a:r>
              <a:r>
                <a:rPr lang="zh-CN" altLang="en-US" sz="2000" b="1" dirty="0">
                  <a:solidFill>
                    <a:schemeClr val="bg1"/>
                  </a:solidFill>
                  <a:latin typeface="微软雅黑" pitchFamily="34" charset="-122"/>
                  <a:ea typeface="微软雅黑" pitchFamily="34" charset="-122"/>
                </a:rPr>
                <a:t>网络为</a:t>
              </a:r>
              <a:r>
                <a:rPr lang="zh-CN" altLang="en-US" sz="2000" b="1" dirty="0" smtClean="0">
                  <a:solidFill>
                    <a:schemeClr val="bg1"/>
                  </a:solidFill>
                  <a:latin typeface="微软雅黑" pitchFamily="34" charset="-122"/>
                  <a:ea typeface="微软雅黑" pitchFamily="34" charset="-122"/>
                </a:rPr>
                <a:t>核心</a:t>
              </a:r>
              <a:endParaRPr lang="fr-FR" altLang="zh-CN" sz="2000" b="1" dirty="0">
                <a:solidFill>
                  <a:schemeClr val="bg1"/>
                </a:solidFill>
                <a:latin typeface="微软雅黑" pitchFamily="34" charset="-122"/>
                <a:ea typeface="微软雅黑" pitchFamily="34" charset="-122"/>
              </a:endParaRPr>
            </a:p>
          </p:txBody>
        </p:sp>
      </p:grpSp>
      <p:pic>
        <p:nvPicPr>
          <p:cNvPr id="10" name="图片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itchFamily="34" charset="-122"/>
                <a:ea typeface="微软雅黑" pitchFamily="34" charset="-122"/>
              </a:rPr>
              <a:t>万物</a:t>
            </a:r>
            <a:r>
              <a:rPr lang="zh-CN" altLang="en-US" sz="2000" b="1" dirty="0" smtClean="0">
                <a:solidFill>
                  <a:schemeClr val="bg1"/>
                </a:solidFill>
                <a:latin typeface="微软雅黑" pitchFamily="34" charset="-122"/>
                <a:ea typeface="微软雅黑" pitchFamily="34" charset="-122"/>
              </a:rPr>
              <a:t>联网</a:t>
            </a:r>
            <a:endParaRPr lang="zh-CN" altLang="en-US" sz="2000" b="1" dirty="0">
              <a:solidFill>
                <a:schemeClr val="bg1"/>
              </a:solidFill>
              <a:latin typeface="微软雅黑" pitchFamily="34" charset="-122"/>
              <a:ea typeface="微软雅黑" pitchFamily="34" charset="-122"/>
            </a:endParaRP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smtClean="0">
                <a:solidFill>
                  <a:schemeClr val="bg1"/>
                </a:solidFill>
                <a:latin typeface="微软雅黑" pitchFamily="34" charset="-122"/>
                <a:ea typeface="微软雅黑" pitchFamily="34" charset="-122"/>
              </a:rPr>
              <a:t>人人</a:t>
            </a:r>
            <a:r>
              <a:rPr lang="zh-CN" altLang="en-US" sz="2000" b="1" dirty="0">
                <a:solidFill>
                  <a:schemeClr val="bg1"/>
                </a:solidFill>
                <a:latin typeface="微软雅黑" pitchFamily="34" charset="-122"/>
                <a:ea typeface="微软雅黑" pitchFamily="34" charset="-122"/>
              </a:rPr>
              <a:t>用网</a:t>
            </a:r>
          </a:p>
        </p:txBody>
      </p:sp>
    </p:spTree>
    <p:extLst>
      <p:ext uri="{BB962C8B-B14F-4D97-AF65-F5344CB8AC3E}">
        <p14:creationId xmlns:p14="http://schemas.microsoft.com/office/powerpoint/2010/main" val="38467723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3" name="内容占位符 2"/>
          <p:cNvSpPr>
            <a:spLocks noGrp="1"/>
          </p:cNvSpPr>
          <p:nvPr>
            <p:ph sz="quarter" idx="11"/>
          </p:nvPr>
        </p:nvSpPr>
        <p:spPr/>
        <p:txBody>
          <a:bodyPr/>
          <a:lstStyle/>
          <a:p>
            <a:r>
              <a:rPr lang="zh-CN" altLang="en-US" dirty="0"/>
              <a:t>典型交换技术包括：</a:t>
            </a:r>
          </a:p>
          <a:p>
            <a:pPr lvl="1"/>
            <a:r>
              <a:rPr lang="zh-CN" altLang="en-US" dirty="0"/>
              <a:t>电路交换</a:t>
            </a:r>
          </a:p>
          <a:p>
            <a:pPr lvl="1"/>
            <a:r>
              <a:rPr lang="zh-CN" altLang="en-US" dirty="0"/>
              <a:t>分组交换</a:t>
            </a:r>
          </a:p>
          <a:p>
            <a:pPr lvl="1"/>
            <a:r>
              <a:rPr lang="zh-CN" altLang="en-US" dirty="0" smtClean="0"/>
              <a:t>报文交换 等</a:t>
            </a:r>
            <a:r>
              <a:rPr lang="zh-CN" altLang="en-US" dirty="0"/>
              <a:t>。</a:t>
            </a:r>
          </a:p>
          <a:p>
            <a:r>
              <a:rPr lang="zh-CN" altLang="en-US" dirty="0">
                <a:solidFill>
                  <a:srgbClr val="0000FF"/>
                </a:solidFill>
              </a:rPr>
              <a:t>互联网的核心部分</a:t>
            </a:r>
            <a:r>
              <a:rPr lang="zh-CN" altLang="en-US" dirty="0" smtClean="0">
                <a:solidFill>
                  <a:srgbClr val="0000FF"/>
                </a:solidFill>
              </a:rPr>
              <a:t>采用</a:t>
            </a:r>
            <a:r>
              <a:rPr lang="zh-CN" altLang="en-US" dirty="0" smtClean="0">
                <a:solidFill>
                  <a:srgbClr val="C00000"/>
                </a:solidFill>
              </a:rPr>
              <a:t>分组交换</a:t>
            </a:r>
            <a:r>
              <a:rPr lang="zh-CN" altLang="en-US" dirty="0">
                <a:solidFill>
                  <a:srgbClr val="C00000"/>
                </a:solidFill>
              </a:rPr>
              <a:t>技术。</a:t>
            </a:r>
          </a:p>
          <a:p>
            <a:endParaRPr lang="zh-CN" altLang="en-US" dirty="0"/>
          </a:p>
        </p:txBody>
      </p:sp>
    </p:spTree>
    <p:extLst>
      <p:ext uri="{BB962C8B-B14F-4D97-AF65-F5344CB8AC3E}">
        <p14:creationId xmlns:p14="http://schemas.microsoft.com/office/powerpoint/2010/main" val="280148107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smtClean="0">
                <a:solidFill>
                  <a:srgbClr val="0000FF"/>
                </a:solidFill>
              </a:rPr>
              <a:t>电线</a:t>
            </a:r>
            <a:r>
              <a:rPr lang="zh-CN" altLang="en-US" dirty="0">
                <a:solidFill>
                  <a:srgbClr val="0000FF"/>
                </a:solidFill>
              </a:rPr>
              <a:t>对的数量与电话机数量的平方（</a:t>
            </a:r>
            <a:r>
              <a:rPr lang="en-US" altLang="zh-CN" dirty="0" smtClean="0">
                <a:solidFill>
                  <a:srgbClr val="0000FF"/>
                </a:solidFill>
              </a:rPr>
              <a:t>N</a:t>
            </a:r>
            <a:r>
              <a:rPr lang="en-US" altLang="zh-CN" baseline="30000" dirty="0" smtClean="0">
                <a:solidFill>
                  <a:srgbClr val="0000FF"/>
                </a:solidFill>
              </a:rPr>
              <a:t>2</a:t>
            </a:r>
            <a:r>
              <a:rPr lang="zh-CN" altLang="en-US" dirty="0">
                <a:solidFill>
                  <a:srgbClr val="0000FF"/>
                </a:solidFill>
              </a:rPr>
              <a:t>）成正比</a:t>
            </a:r>
            <a:r>
              <a:rPr lang="zh-CN" altLang="en-US" dirty="0" smtClean="0">
                <a:solidFill>
                  <a:srgbClr val="0000FF"/>
                </a:solidFill>
              </a:rPr>
              <a:t>。</a:t>
            </a:r>
            <a:endParaRPr lang="zh-CN" altLang="en-US" dirty="0">
              <a:solidFill>
                <a:srgbClr val="0000FF"/>
              </a:solidFill>
            </a:endParaRP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a:t>
            </a:r>
            <a:r>
              <a:rPr lang="zh-CN" altLang="en-US" dirty="0" smtClean="0"/>
              <a:t>特点</a:t>
            </a:r>
            <a:endParaRPr lang="zh-CN" altLang="en-US" dirty="0"/>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smtClean="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p>
        </p:txBody>
      </p:sp>
    </p:spTree>
    <p:extLst>
      <p:ext uri="{BB962C8B-B14F-4D97-AF65-F5344CB8AC3E}">
        <p14:creationId xmlns:p14="http://schemas.microsoft.com/office/powerpoint/2010/main" val="24348663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225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a:t>
            </a:r>
            <a:r>
              <a:rPr lang="zh-CN" altLang="en-US" dirty="0" smtClean="0"/>
              <a:t>起来。</a:t>
            </a:r>
            <a:endParaRPr lang="zh-CN" altLang="en-US" dirty="0"/>
          </a:p>
        </p:txBody>
      </p:sp>
      <p:sp>
        <p:nvSpPr>
          <p:cNvPr id="5" name="文本占位符 4"/>
          <p:cNvSpPr>
            <a:spLocks noGrp="1"/>
          </p:cNvSpPr>
          <p:nvPr>
            <p:ph type="body" sz="quarter" idx="11"/>
          </p:nvPr>
        </p:nvSpPr>
        <p:spPr/>
        <p:txBody>
          <a:bodyPr/>
          <a:lstStyle/>
          <a:p>
            <a:r>
              <a:rPr lang="zh-CN" altLang="en-US" dirty="0"/>
              <a:t>使用交换机</a:t>
            </a:r>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smtClean="0">
                  <a:solidFill>
                    <a:prstClr val="white"/>
                  </a:solidFill>
                  <a:latin typeface="微软雅黑" panose="020B0503020204020204" pitchFamily="34" charset="-122"/>
                  <a:ea typeface="微软雅黑" panose="020B0503020204020204" pitchFamily="34" charset="-122"/>
                </a:rPr>
                <a:t>这种</a:t>
              </a:r>
              <a:r>
                <a:rPr lang="zh-CN" altLang="zh-CN" b="1" dirty="0" smtClean="0">
                  <a:solidFill>
                    <a:prstClr val="white"/>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0635354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0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150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2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250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30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350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a:t>
            </a:r>
            <a:r>
              <a:rPr lang="zh-CN" altLang="en-US" dirty="0" smtClean="0"/>
              <a:t>交换 </a:t>
            </a:r>
            <a:r>
              <a:rPr lang="en-US" altLang="zh-CN" dirty="0" smtClean="0"/>
              <a:t>(</a:t>
            </a:r>
            <a:r>
              <a:rPr lang="en-US" altLang="zh-CN" dirty="0"/>
              <a:t>switching)</a:t>
            </a:r>
            <a:r>
              <a:rPr lang="zh-CN" altLang="en-US" dirty="0" smtClean="0"/>
              <a:t>”</a:t>
            </a:r>
            <a:r>
              <a:rPr lang="zh-CN" altLang="en-US" dirty="0"/>
              <a:t>的含义</a:t>
            </a:r>
          </a:p>
        </p:txBody>
      </p:sp>
      <p:sp>
        <p:nvSpPr>
          <p:cNvPr id="2" name="内容占位符 1"/>
          <p:cNvSpPr>
            <a:spLocks noGrp="1"/>
          </p:cNvSpPr>
          <p:nvPr>
            <p:ph sz="quarter" idx="10"/>
          </p:nvPr>
        </p:nvSpPr>
        <p:spPr>
          <a:xfrm>
            <a:off x="466344" y="973465"/>
            <a:ext cx="3663537" cy="3172691"/>
          </a:xfrm>
        </p:spPr>
        <p:txBody>
          <a:bodyPr/>
          <a:lstStyle/>
          <a:p>
            <a:r>
              <a:rPr lang="zh-CN" altLang="en-US" dirty="0" smtClean="0">
                <a:solidFill>
                  <a:srgbClr val="C00000"/>
                </a:solidFill>
              </a:rPr>
              <a:t>转接：</a:t>
            </a:r>
            <a:r>
              <a:rPr lang="zh-CN" altLang="en-US" dirty="0" smtClean="0"/>
              <a:t>把一条电话线转接到另一条电话线，使它们连通起来。</a:t>
            </a:r>
          </a:p>
          <a:p>
            <a:r>
              <a:rPr lang="zh-CN" altLang="en-US" dirty="0" smtClean="0"/>
              <a:t>从通信资源的分配角度来看，就是按照</a:t>
            </a:r>
            <a:r>
              <a:rPr lang="zh-CN" altLang="en-US" dirty="0"/>
              <a:t>某种方式</a:t>
            </a:r>
            <a:r>
              <a:rPr lang="zh-CN" altLang="en-US" dirty="0">
                <a:solidFill>
                  <a:srgbClr val="C00000"/>
                </a:solidFill>
              </a:rPr>
              <a:t>动态地</a:t>
            </a:r>
            <a:r>
              <a:rPr lang="zh-CN" altLang="en-US" dirty="0">
                <a:solidFill>
                  <a:srgbClr val="0000FF"/>
                </a:solidFill>
              </a:rPr>
              <a:t>分配传输线路的资源</a:t>
            </a:r>
            <a:r>
              <a:rPr lang="zh-CN" altLang="en-US" dirty="0" smtClean="0">
                <a:solidFill>
                  <a:srgbClr val="0000FF"/>
                </a:solidFill>
              </a:rPr>
              <a:t>。</a:t>
            </a:r>
            <a:endParaRPr lang="zh-CN" altLang="en-US" dirty="0">
              <a:solidFill>
                <a:srgbClr val="0000FF"/>
              </a:solidFill>
            </a:endParaRP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593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p>
          <a:p>
            <a:r>
              <a:rPr lang="zh-CN" altLang="en-US" dirty="0">
                <a:solidFill>
                  <a:srgbClr val="C00000"/>
                </a:solidFill>
              </a:rPr>
              <a:t>建立连接</a:t>
            </a:r>
            <a:r>
              <a:rPr lang="zh-CN" altLang="en-US" dirty="0" smtClean="0">
                <a:solidFill>
                  <a:srgbClr val="C00000"/>
                </a:solidFill>
              </a:rPr>
              <a:t>：</a:t>
            </a:r>
            <a:r>
              <a:rPr lang="zh-CN" altLang="en-US" dirty="0" smtClean="0"/>
              <a:t>建立</a:t>
            </a:r>
            <a:r>
              <a:rPr lang="zh-CN" altLang="en-US" dirty="0"/>
              <a:t>一条专用的物理</a:t>
            </a:r>
            <a:r>
              <a:rPr lang="zh-CN" altLang="en-US" dirty="0" smtClean="0"/>
              <a:t>通路（占用</a:t>
            </a:r>
            <a:r>
              <a:rPr lang="zh-CN" altLang="en-US" dirty="0"/>
              <a:t>通信</a:t>
            </a:r>
            <a:r>
              <a:rPr lang="zh-CN" altLang="en-US" dirty="0" smtClean="0"/>
              <a:t>资源）。</a:t>
            </a:r>
            <a:endParaRPr lang="en-US" altLang="zh-CN" dirty="0" smtClean="0"/>
          </a:p>
          <a:p>
            <a:r>
              <a:rPr lang="zh-CN" altLang="en-US" dirty="0">
                <a:solidFill>
                  <a:srgbClr val="C00000"/>
                </a:solidFill>
              </a:rPr>
              <a:t>通话</a:t>
            </a:r>
            <a:r>
              <a:rPr lang="zh-CN" altLang="en-US" dirty="0" smtClean="0">
                <a:solidFill>
                  <a:srgbClr val="C00000"/>
                </a:solidFill>
              </a:rPr>
              <a:t>：</a:t>
            </a:r>
            <a:r>
              <a:rPr lang="zh-CN" altLang="en-US" dirty="0" smtClean="0"/>
              <a:t>主叫</a:t>
            </a:r>
            <a:r>
              <a:rPr lang="zh-CN" altLang="en-US" dirty="0"/>
              <a:t>和被叫</a:t>
            </a:r>
            <a:r>
              <a:rPr lang="zh-CN" altLang="en-US" dirty="0" smtClean="0"/>
              <a:t>双方互相通电话（一直</a:t>
            </a:r>
            <a:r>
              <a:rPr lang="zh-CN" altLang="en-US" dirty="0"/>
              <a:t>占用通信</a:t>
            </a:r>
            <a:r>
              <a:rPr lang="zh-CN" altLang="en-US" dirty="0" smtClean="0"/>
              <a:t>资源）。</a:t>
            </a:r>
            <a:endParaRPr lang="zh-CN" altLang="en-US" dirty="0"/>
          </a:p>
          <a:p>
            <a:r>
              <a:rPr lang="zh-CN" altLang="en-US" dirty="0">
                <a:solidFill>
                  <a:srgbClr val="C00000"/>
                </a:solidFill>
              </a:rPr>
              <a:t>释放连接：</a:t>
            </a:r>
            <a:r>
              <a:rPr lang="zh-CN" altLang="en-US" dirty="0"/>
              <a:t>释放刚才使用</a:t>
            </a:r>
            <a:r>
              <a:rPr lang="zh-CN" altLang="en-US" dirty="0" smtClean="0"/>
              <a:t>的专用</a:t>
            </a:r>
            <a:r>
              <a:rPr lang="zh-CN" altLang="en-US" dirty="0"/>
              <a:t>的物理</a:t>
            </a:r>
            <a:r>
              <a:rPr lang="zh-CN" altLang="en-US" dirty="0" smtClean="0"/>
              <a:t>通路（归还</a:t>
            </a:r>
            <a:r>
              <a:rPr lang="zh-CN" altLang="en-US" dirty="0"/>
              <a:t>通信</a:t>
            </a:r>
            <a:r>
              <a:rPr lang="zh-CN" altLang="en-US" dirty="0" smtClean="0"/>
              <a:t>资源）。</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电路交换</a:t>
            </a:r>
            <a:r>
              <a:rPr lang="zh-CN" altLang="en-US" dirty="0" smtClean="0"/>
              <a:t>特点</a:t>
            </a:r>
            <a:endParaRPr lang="zh-CN" altLang="en-US" dirty="0"/>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p>
        </p:txBody>
      </p:sp>
    </p:spTree>
    <p:extLst>
      <p:ext uri="{BB962C8B-B14F-4D97-AF65-F5344CB8AC3E}">
        <p14:creationId xmlns:p14="http://schemas.microsoft.com/office/powerpoint/2010/main" val="7200850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itchFamily="34" charset="-122"/>
              <a:ea typeface="微软雅黑"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smtClean="0">
                <a:solidFill>
                  <a:srgbClr val="FFFF00"/>
                </a:solidFill>
                <a:latin typeface="微软雅黑" panose="020B0503020204020204" pitchFamily="34" charset="-122"/>
                <a:ea typeface="微软雅黑" panose="020B0503020204020204" pitchFamily="34" charset="-122"/>
              </a:rPr>
              <a:t>突发性，</a:t>
            </a:r>
            <a:r>
              <a:rPr lang="zh-CN" altLang="en-US" sz="1700" b="1" dirty="0" smtClean="0">
                <a:solidFill>
                  <a:schemeClr val="bg1"/>
                </a:solidFill>
                <a:latin typeface="微软雅黑" panose="020B0503020204020204" pitchFamily="34" charset="-122"/>
                <a:ea typeface="微软雅黑" panose="020B0503020204020204" pitchFamily="34" charset="-122"/>
              </a:rPr>
              <a:t>这导致</a:t>
            </a:r>
            <a:r>
              <a:rPr lang="zh-CN" altLang="en-US" sz="1700" b="1" dirty="0">
                <a:solidFill>
                  <a:schemeClr val="bg1"/>
                </a:solidFill>
                <a:latin typeface="微软雅黑" panose="020B0503020204020204" pitchFamily="34" charset="-122"/>
                <a:ea typeface="微软雅黑" panose="020B0503020204020204" pitchFamily="34" charset="-122"/>
              </a:rPr>
              <a:t>在</a:t>
            </a:r>
            <a:r>
              <a:rPr lang="zh-CN" altLang="en-US" sz="1700" b="1" dirty="0" smtClean="0">
                <a:solidFill>
                  <a:schemeClr val="bg1"/>
                </a:solidFill>
                <a:latin typeface="微软雅黑" panose="020B0503020204020204" pitchFamily="34" charset="-122"/>
                <a:ea typeface="微软雅黑" panose="020B0503020204020204" pitchFamily="34" charset="-122"/>
              </a:rPr>
              <a:t>传送数据</a:t>
            </a:r>
            <a:r>
              <a:rPr lang="zh-CN" altLang="en-US" sz="1700" b="1" dirty="0">
                <a:solidFill>
                  <a:schemeClr val="bg1"/>
                </a:solidFill>
                <a:latin typeface="微软雅黑" panose="020B0503020204020204" pitchFamily="34" charset="-122"/>
                <a:ea typeface="微软雅黑" panose="020B0503020204020204" pitchFamily="34" charset="-122"/>
              </a:rPr>
              <a:t>时，通信线路的利用率很</a:t>
            </a:r>
            <a:r>
              <a:rPr lang="zh-CN" altLang="en-US" sz="1700" b="1" dirty="0" smtClean="0">
                <a:solidFill>
                  <a:schemeClr val="bg1"/>
                </a:solidFill>
                <a:latin typeface="微软雅黑" panose="020B0503020204020204" pitchFamily="34" charset="-122"/>
                <a:ea typeface="微软雅黑" panose="020B0503020204020204" pitchFamily="34" charset="-122"/>
              </a:rPr>
              <a:t>低，真正用来</a:t>
            </a:r>
            <a:r>
              <a:rPr lang="zh-CN" altLang="en-US" sz="1700" b="1" dirty="0">
                <a:solidFill>
                  <a:schemeClr val="bg1"/>
                </a:solidFill>
                <a:latin typeface="微软雅黑" panose="020B0503020204020204" pitchFamily="34" charset="-122"/>
                <a:ea typeface="微软雅黑" panose="020B0503020204020204" pitchFamily="34" charset="-122"/>
              </a:rPr>
              <a:t>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，甚至</a:t>
            </a:r>
            <a:r>
              <a:rPr lang="zh-CN" altLang="en-US" sz="1700" b="1" dirty="0">
                <a:solidFill>
                  <a:schemeClr val="bg1"/>
                </a:solidFill>
                <a:latin typeface="微软雅黑" panose="020B0503020204020204" pitchFamily="34" charset="-122"/>
                <a:ea typeface="微软雅黑" panose="020B0503020204020204" pitchFamily="34" charset="-122"/>
              </a:rPr>
              <a:t>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，已</a:t>
            </a:r>
            <a:r>
              <a:rPr lang="zh-CN" altLang="en-US" sz="1700" b="1" dirty="0">
                <a:solidFill>
                  <a:schemeClr val="bg1"/>
                </a:solidFill>
                <a:latin typeface="微软雅黑" panose="020B0503020204020204" pitchFamily="34" charset="-122"/>
                <a:ea typeface="微软雅黑" panose="020B0503020204020204" pitchFamily="34" charset="-122"/>
              </a:rPr>
              <a:t>被用户占用的通信线路资源在绝大部分时间里都是空闲</a:t>
            </a:r>
            <a:r>
              <a:rPr lang="zh-CN" altLang="en-US" sz="1700" b="1" dirty="0" smtClean="0">
                <a:solidFill>
                  <a:schemeClr val="bg1"/>
                </a:solidFill>
                <a:latin typeface="微软雅黑" panose="020B0503020204020204" pitchFamily="34" charset="-122"/>
                <a:ea typeface="微软雅黑" panose="020B0503020204020204" pitchFamily="34" charset="-122"/>
              </a:rPr>
              <a:t>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a:t>
            </a:r>
            <a:r>
              <a:rPr lang="zh-CN" altLang="en-US" dirty="0" smtClean="0"/>
              <a:t>资源</a:t>
            </a:r>
            <a:endParaRPr lang="zh-CN" altLang="en-US" dirty="0"/>
          </a:p>
        </p:txBody>
      </p:sp>
    </p:spTree>
    <p:extLst>
      <p:ext uri="{BB962C8B-B14F-4D97-AF65-F5344CB8AC3E}">
        <p14:creationId xmlns:p14="http://schemas.microsoft.com/office/powerpoint/2010/main" val="6945357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分组交换的主要</a:t>
            </a:r>
            <a:r>
              <a:rPr lang="zh-CN" altLang="en-US" dirty="0" smtClean="0"/>
              <a:t>特点</a:t>
            </a:r>
            <a:endParaRPr lang="zh-CN" altLang="en-US" dirty="0"/>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smtClean="0">
                <a:solidFill>
                  <a:srgbClr val="0000FF"/>
                </a:solidFill>
              </a:rPr>
              <a:t>110100011010101011010101110001001101001011</a:t>
            </a:r>
            <a:endParaRPr lang="en-US" altLang="zh-CN" sz="2100" b="1" dirty="0">
              <a:solidFill>
                <a:srgbClr val="0000FF"/>
              </a:solidFill>
            </a:endParaRP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a:t>
            </a:r>
            <a:r>
              <a:rPr lang="zh-CN" altLang="en-US" b="1" dirty="0" smtClean="0">
                <a:latin typeface="微软雅黑" panose="020B0503020204020204" pitchFamily="34" charset="-122"/>
                <a:ea typeface="微软雅黑" panose="020B0503020204020204" pitchFamily="34" charset="-122"/>
              </a:rPr>
              <a:t>数据段。 </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81174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p>
        </p:txBody>
      </p:sp>
      <p:sp>
        <p:nvSpPr>
          <p:cNvPr id="22" name="Rectangle 16"/>
          <p:cNvSpPr>
            <a:spLocks noChangeArrowheads="1"/>
          </p:cNvSpPr>
          <p:nvPr/>
        </p:nvSpPr>
        <p:spPr bwMode="auto">
          <a:xfrm>
            <a:off x="1384346" y="2125110"/>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25" name="Group 25"/>
          <p:cNvGrpSpPr/>
          <p:nvPr/>
        </p:nvGrpSpPr>
        <p:grpSpPr bwMode="auto">
          <a:xfrm>
            <a:off x="1373233" y="1648726"/>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0000CC"/>
                </a:solidFill>
                <a:latin typeface="微软雅黑" panose="020B0503020204020204" pitchFamily="34" charset="-122"/>
                <a:ea typeface="微软雅黑" panose="020B0503020204020204" pitchFamily="34" charset="-122"/>
              </a:rPr>
              <a:t>注意：左边</a:t>
            </a:r>
            <a:r>
              <a:rPr lang="zh-CN" altLang="en-US" b="1" dirty="0">
                <a:solidFill>
                  <a:srgbClr val="0000CC"/>
                </a:solidFill>
                <a:latin typeface="微软雅黑" panose="020B0503020204020204" pitchFamily="34" charset="-122"/>
                <a:ea typeface="微软雅黑" panose="020B0503020204020204" pitchFamily="34" charset="-122"/>
              </a:rPr>
              <a:t>是“前面”</a:t>
            </a:r>
          </a:p>
        </p:txBody>
      </p:sp>
      <p:sp>
        <p:nvSpPr>
          <p:cNvPr id="41" name="矩形 40"/>
          <p:cNvSpPr/>
          <p:nvPr/>
        </p:nvSpPr>
        <p:spPr>
          <a:xfrm>
            <a:off x="1045030" y="4142276"/>
            <a:ext cx="6914204" cy="40011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r>
              <a:rPr lang="en-US" altLang="zh-CN" dirty="0" smtClean="0"/>
              <a:t>)</a:t>
            </a:r>
            <a:endParaRPr lang="en-US" altLang="zh-CN" dirty="0"/>
          </a:p>
        </p:txBody>
      </p:sp>
    </p:spTree>
    <p:extLst>
      <p:ext uri="{BB962C8B-B14F-4D97-AF65-F5344CB8AC3E}">
        <p14:creationId xmlns:p14="http://schemas.microsoft.com/office/powerpoint/2010/main" val="13814291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4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p>
          <a:p>
            <a:r>
              <a:rPr lang="zh-CN" altLang="en-US" dirty="0" smtClean="0"/>
              <a:t>发送端</a:t>
            </a:r>
            <a:r>
              <a:rPr lang="zh-CN" altLang="en-US" dirty="0" smtClean="0">
                <a:solidFill>
                  <a:srgbClr val="C00000"/>
                </a:solidFill>
              </a:rPr>
              <a:t>依次</a:t>
            </a:r>
            <a:r>
              <a:rPr lang="zh-CN" altLang="en-US" dirty="0"/>
              <a:t>把各分组发送到接收端。</a:t>
            </a:r>
          </a:p>
          <a:p>
            <a:endParaRPr lang="zh-CN" altLang="en-US" dirty="0"/>
          </a:p>
        </p:txBody>
      </p:sp>
      <p:sp>
        <p:nvSpPr>
          <p:cNvPr id="2" name="文本占位符 1"/>
          <p:cNvSpPr>
            <a:spLocks noGrp="1"/>
          </p:cNvSpPr>
          <p:nvPr>
            <p:ph type="body" sz="quarter" idx="11"/>
          </p:nvPr>
        </p:nvSpPr>
        <p:spPr/>
        <p:txBody>
          <a:bodyPr/>
          <a:lstStyle/>
          <a:p>
            <a:r>
              <a:rPr lang="zh-CN" altLang="en-US" dirty="0" smtClean="0"/>
              <a:t>分组交换以</a:t>
            </a:r>
            <a:r>
              <a:rPr lang="zh-CN" altLang="en-US" dirty="0"/>
              <a:t>“</a:t>
            </a:r>
            <a:r>
              <a:rPr lang="zh-CN" altLang="en-US" dirty="0">
                <a:solidFill>
                  <a:srgbClr val="FFFF00"/>
                </a:solidFill>
              </a:rPr>
              <a:t>分组</a:t>
            </a:r>
            <a:r>
              <a:rPr lang="zh-CN" altLang="en-US" dirty="0"/>
              <a:t>”作为数据传输单元</a:t>
            </a:r>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Tree>
    <p:extLst>
      <p:ext uri="{BB962C8B-B14F-4D97-AF65-F5344CB8AC3E}">
        <p14:creationId xmlns:p14="http://schemas.microsoft.com/office/powerpoint/2010/main" val="30905559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6" name="Group 13"/>
          <p:cNvGrpSpPr>
            <a:grpSpLocks/>
          </p:cNvGrpSpPr>
          <p:nvPr/>
        </p:nvGrpSpPr>
        <p:grpSpPr bwMode="auto">
          <a:xfrm>
            <a:off x="1666609" y="1006931"/>
            <a:ext cx="2429157" cy="433780"/>
            <a:chOff x="1973" y="2532"/>
            <a:chExt cx="1652" cy="320"/>
          </a:xfrm>
        </p:grpSpPr>
        <p:sp>
          <p:nvSpPr>
            <p:cNvPr id="7" name="AutoShape 14"/>
            <p:cNvSpPr>
              <a:spLocks/>
            </p:cNvSpPr>
            <p:nvPr/>
          </p:nvSpPr>
          <p:spPr bwMode="auto">
            <a:xfrm rot="5400000">
              <a:off x="2748" y="1975"/>
              <a:ext cx="102"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1</a:t>
              </a: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1" name="Group 16"/>
          <p:cNvGrpSpPr>
            <a:grpSpLocks/>
          </p:cNvGrpSpPr>
          <p:nvPr/>
        </p:nvGrpSpPr>
        <p:grpSpPr bwMode="auto">
          <a:xfrm>
            <a:off x="3565193" y="1640571"/>
            <a:ext cx="2429157" cy="457201"/>
            <a:chOff x="1974" y="2532"/>
            <a:chExt cx="1652" cy="336"/>
          </a:xfrm>
        </p:grpSpPr>
        <p:sp>
          <p:nvSpPr>
            <p:cNvPr id="12" name="AutoShape 17"/>
            <p:cNvSpPr>
              <a:spLocks/>
            </p:cNvSpPr>
            <p:nvPr/>
          </p:nvSpPr>
          <p:spPr bwMode="auto">
            <a:xfrm rot="5400000">
              <a:off x="2734" y="1977"/>
              <a:ext cx="131"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2</a:t>
              </a: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6" name="Group 19"/>
          <p:cNvGrpSpPr>
            <a:grpSpLocks/>
          </p:cNvGrpSpPr>
          <p:nvPr/>
        </p:nvGrpSpPr>
        <p:grpSpPr bwMode="auto">
          <a:xfrm>
            <a:off x="5460833" y="2265497"/>
            <a:ext cx="2455262" cy="437795"/>
            <a:chOff x="1973" y="2532"/>
            <a:chExt cx="1451" cy="327"/>
          </a:xfrm>
        </p:grpSpPr>
        <p:sp>
          <p:nvSpPr>
            <p:cNvPr id="17" name="AutoShape 20"/>
            <p:cNvSpPr>
              <a:spLocks/>
            </p:cNvSpPr>
            <p:nvPr/>
          </p:nvSpPr>
          <p:spPr bwMode="auto">
            <a:xfrm rot="5400000">
              <a:off x="2644" y="2079"/>
              <a:ext cx="109" cy="1451"/>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3</a:t>
              </a: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a:t>
            </a:r>
            <a:r>
              <a:rPr lang="zh-CN" altLang="en-US" dirty="0" smtClean="0"/>
              <a:t>报文</a:t>
            </a:r>
            <a:endParaRPr lang="zh-CN" altLang="en-US" dirty="0"/>
          </a:p>
        </p:txBody>
      </p:sp>
    </p:spTree>
    <p:extLst>
      <p:ext uri="{BB962C8B-B14F-4D97-AF65-F5344CB8AC3E}">
        <p14:creationId xmlns:p14="http://schemas.microsoft.com/office/powerpoint/2010/main" val="41565554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smtClean="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smtClean="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a:t>
            </a:r>
            <a:r>
              <a:rPr lang="fr-FR" altLang="zh-CN" sz="2000" b="1" dirty="0" smtClean="0">
                <a:latin typeface="微软雅黑" pitchFamily="34" charset="-122"/>
                <a:ea typeface="微软雅黑" pitchFamily="34" charset="-122"/>
              </a:rPr>
              <a:t>电报及传真等服务</a:t>
            </a:r>
            <a:r>
              <a:rPr lang="zh-CN" altLang="en-US" sz="2000" b="1" dirty="0" smtClean="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smtClean="0">
                <a:latin typeface="微软雅黑" pitchFamily="34" charset="-122"/>
                <a:ea typeface="微软雅黑" pitchFamily="34" charset="-122"/>
              </a:rPr>
              <a:t>向用户传送各种电视节目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smtClean="0">
                <a:latin typeface="微软雅黑" pitchFamily="34" charset="-122"/>
                <a:ea typeface="微软雅黑" pitchFamily="34" charset="-122"/>
              </a:rPr>
              <a:t>使用户能在计算机之间传送数据文件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25" name="组合 24"/>
          <p:cNvGrpSpPr>
            <a:grpSpLocks/>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a:t>
              </a:r>
              <a:r>
                <a:rPr lang="zh-CN" altLang="en-US" sz="2000" b="1" dirty="0">
                  <a:solidFill>
                    <a:srgbClr val="FFFF00"/>
                  </a:solidFill>
                  <a:latin typeface="微软雅黑" pitchFamily="34" charset="-122"/>
                  <a:ea typeface="微软雅黑" pitchFamily="34" charset="-122"/>
                </a:rPr>
                <a:t>计算机网络。</a:t>
              </a:r>
              <a:endParaRPr lang="en-US" altLang="zh-CN" sz="2000" b="1" dirty="0">
                <a:solidFill>
                  <a:srgbClr val="FFFF00"/>
                </a:solidFill>
                <a:latin typeface="微软雅黑" pitchFamily="34" charset="-122"/>
                <a:ea typeface="微软雅黑"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smtClean="0"/>
              <a:t>根据</a:t>
            </a:r>
            <a:r>
              <a:rPr lang="zh-CN" altLang="en-US" dirty="0" smtClean="0">
                <a:solidFill>
                  <a:srgbClr val="C00000"/>
                </a:solidFill>
              </a:rPr>
              <a:t>首部</a:t>
            </a:r>
            <a:r>
              <a:rPr lang="zh-CN" altLang="en-US" dirty="0" smtClean="0"/>
              <a:t>中包含的目的地址、源地址等重要</a:t>
            </a:r>
            <a:r>
              <a:rPr lang="zh-CN" altLang="en-US" dirty="0"/>
              <a:t>控制</a:t>
            </a:r>
            <a:r>
              <a:rPr lang="zh-CN" altLang="en-US" dirty="0" smtClean="0"/>
              <a:t>信息进行转发。</a:t>
            </a:r>
            <a:endParaRPr lang="en-US" altLang="zh-CN" dirty="0" smtClean="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smtClean="0"/>
              <a:t>位于</a:t>
            </a:r>
            <a:r>
              <a:rPr lang="zh-CN" altLang="en-US" dirty="0"/>
              <a:t>网络核心部分的</a:t>
            </a:r>
            <a:r>
              <a:rPr lang="zh-CN" altLang="en-US" dirty="0" smtClean="0">
                <a:solidFill>
                  <a:srgbClr val="C00000"/>
                </a:solidFill>
              </a:rPr>
              <a:t>路由器负责转发分组，</a:t>
            </a:r>
            <a:r>
              <a:rPr lang="zh-CN" altLang="en-US" dirty="0"/>
              <a:t>即进行</a:t>
            </a:r>
            <a:r>
              <a:rPr lang="zh-CN" altLang="en-US" dirty="0" smtClean="0"/>
              <a:t>分组交换。</a:t>
            </a:r>
            <a:endParaRPr lang="en-US" altLang="zh-CN" dirty="0" smtClean="0"/>
          </a:p>
          <a:p>
            <a:r>
              <a:rPr lang="zh-CN" altLang="en-US" dirty="0" smtClean="0"/>
              <a:t>路由器要创建和动态维护</a:t>
            </a:r>
            <a:r>
              <a:rPr lang="zh-CN" altLang="en-US" dirty="0" smtClean="0">
                <a:solidFill>
                  <a:srgbClr val="C00000"/>
                </a:solidFill>
              </a:rPr>
              <a:t>转发表。</a:t>
            </a:r>
            <a:endParaRPr lang="en-US" altLang="zh-CN" dirty="0" smtClean="0">
              <a:solidFill>
                <a:srgbClr val="C00000"/>
              </a:solidFill>
            </a:endParaRP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分组在互联网中的转发</a:t>
            </a:r>
            <a:endParaRPr lang="zh-CN" altLang="en-US" dirty="0"/>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暂存收到的分组。</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检查</a:t>
              </a:r>
              <a:r>
                <a:rPr lang="zh-CN" altLang="en-US" sz="1600" b="1" dirty="0">
                  <a:solidFill>
                    <a:srgbClr val="000099"/>
                  </a:solidFill>
                  <a:latin typeface="微软雅黑" panose="020B0503020204020204" pitchFamily="34" charset="-122"/>
                  <a:ea typeface="微软雅黑" panose="020B0503020204020204" pitchFamily="34" charset="-122"/>
                </a:rPr>
                <a:t>分组</a:t>
              </a:r>
              <a:r>
                <a:rPr lang="zh-CN" altLang="en-US" sz="1600" b="1" dirty="0" smtClean="0">
                  <a:solidFill>
                    <a:srgbClr val="000099"/>
                  </a:solidFill>
                  <a:latin typeface="微软雅黑" panose="020B0503020204020204" pitchFamily="34" charset="-122"/>
                  <a:ea typeface="微软雅黑" panose="020B0503020204020204" pitchFamily="34" charset="-122"/>
                </a:rPr>
                <a:t>首部。</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a:t>
              </a:r>
              <a:r>
                <a:rPr lang="zh-CN" altLang="en-US" sz="1600" b="1" dirty="0" smtClean="0">
                  <a:solidFill>
                    <a:srgbClr val="000099"/>
                  </a:solidFill>
                  <a:latin typeface="微软雅黑" panose="020B0503020204020204" pitchFamily="34" charset="-122"/>
                  <a:ea typeface="微软雅黑" panose="020B0503020204020204" pitchFamily="34" charset="-122"/>
                </a:rPr>
                <a:t>表</a:t>
              </a:r>
              <a:r>
                <a:rPr lang="zh-CN" altLang="en-US" sz="1600" b="1" dirty="0">
                  <a:solidFill>
                    <a:srgbClr val="000099"/>
                  </a:solidFill>
                  <a:latin typeface="微软雅黑" panose="020B0503020204020204" pitchFamily="34" charset="-122"/>
                  <a:ea typeface="微软雅黑" panose="020B0503020204020204" pitchFamily="34" charset="-122"/>
                </a:rPr>
                <a:t>。</a:t>
              </a: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a:t>
              </a:r>
              <a:r>
                <a:rPr lang="zh-CN" altLang="en-US" sz="1600" b="1" dirty="0" smtClean="0">
                  <a:solidFill>
                    <a:srgbClr val="000099"/>
                  </a:solidFill>
                  <a:latin typeface="微软雅黑" panose="020B0503020204020204" pitchFamily="34" charset="-122"/>
                  <a:ea typeface="微软雅黑" panose="020B0503020204020204" pitchFamily="34" charset="-122"/>
                </a:rPr>
                <a:t>接口转发出去。</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p>
          </p:txBody>
        </p:sp>
      </p:grpSp>
    </p:spTree>
    <p:extLst>
      <p:ext uri="{BB962C8B-B14F-4D97-AF65-F5344CB8AC3E}">
        <p14:creationId xmlns:p14="http://schemas.microsoft.com/office/powerpoint/2010/main" val="249303423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pic>
          <p:nvPicPr>
            <p:cNvPr id="7476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a:t>
                </a:r>
                <a:r>
                  <a:rPr kumimoji="1" lang="zh-CN" altLang="en-US" sz="1600" b="1" dirty="0" smtClean="0">
                    <a:solidFill>
                      <a:srgbClr val="0000FF"/>
                    </a:solidFill>
                    <a:latin typeface="微软雅黑" panose="020B0503020204020204" pitchFamily="34" charset="-122"/>
                    <a:ea typeface="微软雅黑" panose="020B0503020204020204" pitchFamily="34" charset="-122"/>
                  </a:rPr>
                  <a:t>的分组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a:t>
            </a:r>
            <a:r>
              <a:rPr lang="zh-CN" altLang="en-US" dirty="0" smtClean="0"/>
              <a:t>路径</a:t>
            </a:r>
            <a:endParaRPr lang="zh-CN" altLang="en-US" dirty="0"/>
          </a:p>
        </p:txBody>
      </p:sp>
    </p:spTree>
    <p:extLst>
      <p:ext uri="{BB962C8B-B14F-4D97-AF65-F5344CB8AC3E}">
        <p14:creationId xmlns:p14="http://schemas.microsoft.com/office/powerpoint/2010/main" val="25182423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p>
        </p:txBody>
      </p:sp>
    </p:spTree>
    <p:extLst>
      <p:ext uri="{BB962C8B-B14F-4D97-AF65-F5344CB8AC3E}">
        <p14:creationId xmlns:p14="http://schemas.microsoft.com/office/powerpoint/2010/main" val="37575131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extLst>
              <p:ext uri="{D42A27DB-BD31-4B8C-83A1-F6EECF244321}">
                <p14:modId xmlns:p14="http://schemas.microsoft.com/office/powerpoint/2010/main" val="327712808"/>
              </p:ext>
            </p:extLst>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xmlns="" val="20000"/>
                    </a:ext>
                  </a:extLst>
                </a:gridCol>
                <a:gridCol w="7116439">
                  <a:extLst>
                    <a:ext uri="{9D8B030D-6E8A-4147-A177-3AD203B41FA5}">
                      <a16:colId xmlns:a16="http://schemas.microsoft.com/office/drawing/2014/main" xmlns="" val="20001"/>
                    </a:ext>
                  </a:extLst>
                </a:gridCol>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extLst>
                  <a:ext uri="{0D108BD9-81ED-4DB2-BD59-A6C34878D82A}">
                    <a16:rowId xmlns:a16="http://schemas.microsoft.com/office/drawing/2014/main" xmlns="" val="10000"/>
                  </a:ext>
                </a:extLst>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
        <p:nvSpPr>
          <p:cNvPr id="3" name="文本占位符 2"/>
          <p:cNvSpPr>
            <a:spLocks noGrp="1"/>
          </p:cNvSpPr>
          <p:nvPr>
            <p:ph type="body" sz="quarter" idx="11"/>
          </p:nvPr>
        </p:nvSpPr>
        <p:spPr/>
        <p:txBody>
          <a:bodyPr/>
          <a:lstStyle/>
          <a:p>
            <a:r>
              <a:rPr lang="zh-CN" altLang="en-US" dirty="0"/>
              <a:t>分组交换的优点</a:t>
            </a:r>
          </a:p>
        </p:txBody>
      </p:sp>
    </p:spTree>
    <p:extLst>
      <p:ext uri="{BB962C8B-B14F-4D97-AF65-F5344CB8AC3E}">
        <p14:creationId xmlns:p14="http://schemas.microsoft.com/office/powerpoint/2010/main" val="1116112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排队</a:t>
            </a:r>
            <a:r>
              <a:rPr lang="zh-CN" altLang="en-US" dirty="0">
                <a:solidFill>
                  <a:srgbClr val="C00000"/>
                </a:solidFill>
              </a:rPr>
              <a:t>延迟：</a:t>
            </a:r>
            <a:r>
              <a:rPr lang="zh-CN" altLang="en-US" dirty="0"/>
              <a:t>分组在各路由器存储转发时需要</a:t>
            </a:r>
            <a:r>
              <a:rPr lang="zh-CN" altLang="en-US" dirty="0" smtClean="0"/>
              <a:t>排队。</a:t>
            </a:r>
            <a:endParaRPr lang="en-US" altLang="zh-CN" dirty="0" smtClean="0"/>
          </a:p>
          <a:p>
            <a:r>
              <a:rPr lang="zh-CN" altLang="en-US" dirty="0" smtClean="0">
                <a:solidFill>
                  <a:srgbClr val="C00000"/>
                </a:solidFill>
              </a:rPr>
              <a:t>不保证带宽：</a:t>
            </a:r>
            <a:r>
              <a:rPr lang="zh-CN" altLang="zh-CN" dirty="0"/>
              <a:t>动态分配</a:t>
            </a:r>
            <a:r>
              <a:rPr lang="zh-CN" altLang="en-US" dirty="0"/>
              <a:t>。</a:t>
            </a:r>
            <a:endParaRPr lang="en-US" altLang="zh-CN" dirty="0"/>
          </a:p>
          <a:p>
            <a:r>
              <a:rPr lang="zh-CN" altLang="en-US" dirty="0" smtClean="0">
                <a:solidFill>
                  <a:srgbClr val="C00000"/>
                </a:solidFill>
              </a:rPr>
              <a:t>增加</a:t>
            </a:r>
            <a:r>
              <a:rPr lang="zh-CN" altLang="en-US" dirty="0">
                <a:solidFill>
                  <a:srgbClr val="C00000"/>
                </a:solidFill>
              </a:rPr>
              <a:t>开销：</a:t>
            </a:r>
            <a:r>
              <a:rPr lang="zh-CN" altLang="en-US" dirty="0"/>
              <a:t>各分组必须</a:t>
            </a:r>
            <a:r>
              <a:rPr lang="zh-CN" altLang="en-US" dirty="0" smtClean="0"/>
              <a:t>携带控制信息；路由器要暂存分组，维护转发表等。</a:t>
            </a:r>
            <a:endParaRPr lang="zh-CN" altLang="en-US" dirty="0"/>
          </a:p>
        </p:txBody>
      </p:sp>
      <p:sp>
        <p:nvSpPr>
          <p:cNvPr id="3" name="文本占位符 2"/>
          <p:cNvSpPr>
            <a:spLocks noGrp="1"/>
          </p:cNvSpPr>
          <p:nvPr>
            <p:ph type="body" sz="quarter" idx="11"/>
          </p:nvPr>
        </p:nvSpPr>
        <p:spPr/>
        <p:txBody>
          <a:bodyPr/>
          <a:lstStyle/>
          <a:p>
            <a:r>
              <a:rPr lang="zh-CN" altLang="en-US" dirty="0"/>
              <a:t>分组交换带来的</a:t>
            </a:r>
            <a:r>
              <a:rPr lang="zh-CN" altLang="en-US" dirty="0" smtClean="0"/>
              <a:t>问题</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a:t>
            </a:r>
            <a:r>
              <a:rPr lang="zh-CN" altLang="en-US" dirty="0" smtClean="0"/>
              <a:t>电报通信就采用</a:t>
            </a:r>
            <a:r>
              <a:rPr lang="zh-CN" altLang="en-US" dirty="0"/>
              <a:t>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p>
          <a:p>
            <a:r>
              <a:rPr lang="zh-CN" altLang="en-US" dirty="0" smtClean="0"/>
              <a:t>但报文交换</a:t>
            </a:r>
            <a:r>
              <a:rPr lang="zh-CN" altLang="en-US" dirty="0"/>
              <a:t>的时延较长，从几分钟到几小时不等</a:t>
            </a:r>
            <a:r>
              <a:rPr lang="zh-CN" altLang="en-US" dirty="0" smtClean="0"/>
              <a:t>。</a:t>
            </a:r>
            <a:endParaRPr lang="en-US" altLang="zh-CN" dirty="0" smtClean="0"/>
          </a:p>
          <a:p>
            <a:r>
              <a:rPr lang="zh-CN" altLang="en-US" dirty="0" smtClean="0"/>
              <a:t>现在</a:t>
            </a:r>
            <a:r>
              <a:rPr lang="zh-CN" altLang="en-US" dirty="0"/>
              <a:t>报文交换已经很少有人使用了。 </a:t>
            </a:r>
          </a:p>
          <a:p>
            <a:endParaRPr lang="zh-CN" altLang="en-US" dirty="0"/>
          </a:p>
        </p:txBody>
      </p:sp>
      <p:sp>
        <p:nvSpPr>
          <p:cNvPr id="3" name="文本占位符 2"/>
          <p:cNvSpPr>
            <a:spLocks noGrp="1"/>
          </p:cNvSpPr>
          <p:nvPr>
            <p:ph type="body" sz="quarter" idx="11"/>
          </p:nvPr>
        </p:nvSpPr>
        <p:spPr/>
        <p:txBody>
          <a:bodyPr/>
          <a:lstStyle/>
          <a:p>
            <a:r>
              <a:rPr lang="zh-CN" altLang="en-US" dirty="0" smtClean="0"/>
              <a:t>报文交换</a:t>
            </a:r>
            <a:endParaRPr lang="zh-CN" altLang="en-US" dirty="0"/>
          </a:p>
        </p:txBody>
      </p:sp>
    </p:spTree>
    <p:extLst>
      <p:ext uri="{BB962C8B-B14F-4D97-AF65-F5344CB8AC3E}">
        <p14:creationId xmlns:p14="http://schemas.microsoft.com/office/powerpoint/2010/main" val="2017669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2" charset="-122"/>
              </a:rPr>
              <a:t>t</a:t>
            </a: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p>
        </p:txBody>
      </p:sp>
    </p:spTree>
    <p:extLst>
      <p:ext uri="{BB962C8B-B14F-4D97-AF65-F5344CB8AC3E}">
        <p14:creationId xmlns:p14="http://schemas.microsoft.com/office/powerpoint/2010/main" val="36042741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p>
          <a:p>
            <a:endParaRPr lang="zh-CN" altLang="en-US" dirty="0"/>
          </a:p>
        </p:txBody>
      </p:sp>
      <p:sp>
        <p:nvSpPr>
          <p:cNvPr id="2" name="文本占位符 1"/>
          <p:cNvSpPr>
            <a:spLocks noGrp="1"/>
          </p:cNvSpPr>
          <p:nvPr>
            <p:ph type="body" sz="quarter" idx="11"/>
          </p:nvPr>
        </p:nvSpPr>
        <p:spPr/>
        <p:txBody>
          <a:bodyPr/>
          <a:lstStyle/>
          <a:p>
            <a:r>
              <a:rPr lang="zh-CN" altLang="en-US" dirty="0"/>
              <a:t>三种</a:t>
            </a:r>
            <a:r>
              <a:rPr lang="zh-CN" altLang="en-US" dirty="0" smtClean="0"/>
              <a:t>交换</a:t>
            </a:r>
            <a:r>
              <a:rPr lang="zh-CN" altLang="en-US" dirty="0"/>
              <a:t>方式</a:t>
            </a:r>
            <a:r>
              <a:rPr lang="zh-CN" altLang="en-US" dirty="0" smtClean="0"/>
              <a:t>的比较</a:t>
            </a:r>
            <a:endParaRPr lang="zh-CN" altLang="en-US" dirty="0"/>
          </a:p>
        </p:txBody>
      </p:sp>
    </p:spTree>
    <p:extLst>
      <p:ext uri="{BB962C8B-B14F-4D97-AF65-F5344CB8AC3E}">
        <p14:creationId xmlns:p14="http://schemas.microsoft.com/office/powerpoint/2010/main" val="5947867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772" y="1024759"/>
            <a:ext cx="5852160" cy="329184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“三网融合”：融入现代计算机网络技术</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090724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p>
          <a:p>
            <a:r>
              <a:rPr lang="en-US" altLang="zh-CN" dirty="0"/>
              <a:t>1994 </a:t>
            </a:r>
            <a:r>
              <a:rPr lang="zh-CN" altLang="en-US" dirty="0"/>
              <a:t>年 </a:t>
            </a:r>
            <a:r>
              <a:rPr lang="en-US" altLang="zh-CN" dirty="0"/>
              <a:t>5 </a:t>
            </a:r>
            <a:r>
              <a:rPr lang="zh-CN" altLang="en-US" dirty="0"/>
              <a:t>月，中国科学院高能物理研究所设立了我国的第一个万维网服务器。</a:t>
            </a:r>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p>
          <a:p>
            <a:endParaRPr lang="zh-CN" altLang="en-US" dirty="0"/>
          </a:p>
        </p:txBody>
      </p:sp>
    </p:spTree>
    <p:extLst>
      <p:ext uri="{BB962C8B-B14F-4D97-AF65-F5344CB8AC3E}">
        <p14:creationId xmlns:p14="http://schemas.microsoft.com/office/powerpoint/2010/main" val="31731728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p>
          <a:p>
            <a:pPr lvl="1"/>
            <a:r>
              <a:rPr lang="zh-CN" altLang="en-US" dirty="0"/>
              <a:t>中国电信互联网 </a:t>
            </a:r>
            <a:r>
              <a:rPr lang="en-US" altLang="zh-CN" dirty="0"/>
              <a:t>CHINANET</a:t>
            </a:r>
            <a:r>
              <a:rPr lang="zh-CN" altLang="en-US" dirty="0"/>
              <a:t>（也就是原来的中国公用计算机互联网）</a:t>
            </a:r>
          </a:p>
          <a:p>
            <a:pPr lvl="1"/>
            <a:r>
              <a:rPr lang="zh-CN" altLang="en-US" dirty="0"/>
              <a:t>中国联通互联网 </a:t>
            </a:r>
            <a:r>
              <a:rPr lang="en-US" altLang="zh-CN" dirty="0"/>
              <a:t>UNINET</a:t>
            </a:r>
          </a:p>
          <a:p>
            <a:pPr lvl="1"/>
            <a:r>
              <a:rPr lang="zh-CN" altLang="en-US" dirty="0"/>
              <a:t>中国移动互联网 </a:t>
            </a:r>
            <a:r>
              <a:rPr lang="en-US" altLang="zh-CN" dirty="0"/>
              <a:t>CMNET</a:t>
            </a:r>
          </a:p>
          <a:p>
            <a:pPr lvl="1"/>
            <a:r>
              <a:rPr lang="zh-CN" altLang="en-US" dirty="0"/>
              <a:t>中国教育和科研计算机网 </a:t>
            </a:r>
            <a:r>
              <a:rPr lang="en-US" altLang="zh-CN" dirty="0"/>
              <a:t>CERNET</a:t>
            </a:r>
          </a:p>
          <a:p>
            <a:pPr lvl="1"/>
            <a:r>
              <a:rPr lang="zh-CN" altLang="en-US" dirty="0"/>
              <a:t>中国科学技术网 </a:t>
            </a:r>
            <a:r>
              <a:rPr lang="en-US" altLang="zh-CN" dirty="0"/>
              <a:t>CSTNET</a:t>
            </a:r>
          </a:p>
          <a:p>
            <a:endParaRPr lang="zh-CN" altLang="en-US" dirty="0"/>
          </a:p>
        </p:txBody>
      </p:sp>
    </p:spTree>
    <p:extLst>
      <p:ext uri="{BB962C8B-B14F-4D97-AF65-F5344CB8AC3E}">
        <p14:creationId xmlns:p14="http://schemas.microsoft.com/office/powerpoint/2010/main" val="334029365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pPr>
              <a:lnSpc>
                <a:spcPts val="2800"/>
              </a:lnSpc>
            </a:pPr>
            <a:r>
              <a:rPr lang="en-US" altLang="zh-CN" sz="1800" dirty="0" smtClean="0"/>
              <a:t>                 1994 </a:t>
            </a:r>
            <a:r>
              <a:rPr lang="zh-CN" altLang="en-US" sz="1800" dirty="0" smtClean="0"/>
              <a:t>年，中国</a:t>
            </a:r>
            <a:r>
              <a:rPr lang="zh-CN" altLang="en-US" sz="1800" dirty="0"/>
              <a:t>教育和科研计算机网 </a:t>
            </a:r>
            <a:r>
              <a:rPr lang="en-US" altLang="zh-CN" sz="1800" dirty="0"/>
              <a:t>CERNET (China Education and Research </a:t>
            </a:r>
            <a:r>
              <a:rPr lang="en-US" altLang="zh-CN" sz="1800" dirty="0" err="1"/>
              <a:t>NETwork</a:t>
            </a:r>
            <a:r>
              <a:rPr lang="en-US" altLang="zh-CN" sz="1800" dirty="0" smtClean="0"/>
              <a:t>) </a:t>
            </a:r>
            <a:r>
              <a:rPr lang="zh-CN" altLang="en-US" sz="1800" dirty="0" smtClean="0"/>
              <a:t>是</a:t>
            </a:r>
            <a:r>
              <a:rPr lang="zh-CN" altLang="en-US" sz="1800" dirty="0"/>
              <a:t>我国第一个 </a:t>
            </a:r>
            <a:r>
              <a:rPr lang="en-US" altLang="zh-CN" sz="1800" dirty="0"/>
              <a:t>IPv4 </a:t>
            </a:r>
            <a:r>
              <a:rPr lang="zh-CN" altLang="en-US" sz="1800" dirty="0"/>
              <a:t>互联网主干网。</a:t>
            </a:r>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r>
              <a:rPr lang="zh-CN" altLang="en-US" sz="1800" dirty="0" smtClean="0"/>
              <a:t>。</a:t>
            </a:r>
            <a:endParaRPr lang="en-US" altLang="zh-CN" sz="1800" dirty="0" smtClean="0"/>
          </a:p>
          <a:p>
            <a:pPr lvl="1">
              <a:lnSpc>
                <a:spcPts val="2800"/>
              </a:lnSpc>
            </a:pPr>
            <a:r>
              <a:rPr lang="zh-CN" altLang="en-US" sz="1600" dirty="0" smtClean="0"/>
              <a:t>试验</a:t>
            </a:r>
            <a:r>
              <a:rPr lang="zh-CN" altLang="en-US" sz="1600" dirty="0"/>
              <a:t>网</a:t>
            </a:r>
            <a:r>
              <a:rPr lang="zh-CN" altLang="en-US" sz="1600" dirty="0" smtClean="0"/>
              <a:t>以 </a:t>
            </a:r>
            <a:r>
              <a:rPr lang="en-US" altLang="zh-CN" sz="1600" dirty="0" smtClean="0"/>
              <a:t>2.5~10 </a:t>
            </a:r>
            <a:r>
              <a:rPr lang="en-US" altLang="zh-CN" sz="1600" dirty="0" err="1" smtClean="0"/>
              <a:t>Gbit</a:t>
            </a:r>
            <a:r>
              <a:rPr lang="en-US" altLang="zh-CN" sz="1600" dirty="0" smtClean="0"/>
              <a:t>/s </a:t>
            </a:r>
            <a:r>
              <a:rPr lang="zh-CN" altLang="en-US" sz="1600" dirty="0" smtClean="0"/>
              <a:t>的</a:t>
            </a:r>
            <a:r>
              <a:rPr lang="zh-CN" altLang="en-US" sz="1600" dirty="0"/>
              <a:t>速率连接北京、上海和广州三</a:t>
            </a:r>
            <a:r>
              <a:rPr lang="zh-CN" altLang="en-US" sz="1600" dirty="0" smtClean="0"/>
              <a:t>个 </a:t>
            </a:r>
            <a:r>
              <a:rPr lang="en-US" altLang="zh-CN" sz="1600" dirty="0" smtClean="0"/>
              <a:t>CERNET </a:t>
            </a:r>
            <a:r>
              <a:rPr lang="zh-CN" altLang="en-US" sz="1600" dirty="0" smtClean="0"/>
              <a:t>核心</a:t>
            </a:r>
            <a:r>
              <a:rPr lang="zh-CN" altLang="en-US" sz="1600" dirty="0"/>
              <a:t>节点，并与国际下一代互联网相连接。</a:t>
            </a:r>
          </a:p>
          <a:p>
            <a:pPr>
              <a:lnSpc>
                <a:spcPts val="2800"/>
              </a:lnSpc>
            </a:pPr>
            <a:r>
              <a:rPr lang="zh-CN" altLang="en-US" sz="1800" dirty="0" smtClean="0"/>
              <a:t>               中国</a:t>
            </a:r>
            <a:r>
              <a:rPr lang="zh-CN" altLang="en-US" sz="1800" dirty="0"/>
              <a:t>互联网络信息中心 </a:t>
            </a:r>
            <a:r>
              <a:rPr lang="en-US" altLang="zh-CN" sz="1800" dirty="0"/>
              <a:t>CNNIC (</a:t>
            </a:r>
            <a:r>
              <a:rPr lang="en-US" altLang="zh-CN" sz="1800" dirty="0" err="1"/>
              <a:t>ChiNa</a:t>
            </a:r>
            <a:r>
              <a:rPr lang="en-US" altLang="zh-CN" sz="1800" dirty="0"/>
              <a:t> Network Information Center</a:t>
            </a:r>
            <a:r>
              <a:rPr lang="en-US" altLang="zh-CN" sz="1800" dirty="0" smtClean="0"/>
              <a:t>)  </a:t>
            </a:r>
            <a:r>
              <a:rPr lang="zh-CN" altLang="en-US" sz="1800" dirty="0" smtClean="0"/>
              <a:t>每年</a:t>
            </a:r>
            <a:r>
              <a:rPr lang="zh-CN" altLang="en-US" sz="1800" dirty="0"/>
              <a:t>两次公布我国互联网的发展情况</a:t>
            </a:r>
            <a:r>
              <a:rPr lang="zh-CN" altLang="en-US" sz="1800" dirty="0" smtClean="0"/>
              <a:t>。</a:t>
            </a:r>
            <a:endParaRPr lang="en-US" altLang="zh-CN" sz="1800" dirty="0" smtClean="0"/>
          </a:p>
          <a:p>
            <a:pPr>
              <a:lnSpc>
                <a:spcPts val="2800"/>
              </a:lnSpc>
            </a:pPr>
            <a:r>
              <a:rPr lang="zh-CN" altLang="en-US" sz="1800" dirty="0" smtClean="0"/>
              <a:t>到 </a:t>
            </a:r>
            <a:r>
              <a:rPr lang="en-US" altLang="zh-CN" sz="1800" dirty="0" smtClean="0"/>
              <a:t>2019 </a:t>
            </a:r>
            <a:r>
              <a:rPr lang="zh-CN" altLang="en-US" sz="1800" dirty="0" smtClean="0"/>
              <a:t>年底</a:t>
            </a:r>
            <a:r>
              <a:rPr lang="zh-CN" altLang="en-US" sz="1800" dirty="0"/>
              <a:t>，我国的国际出口带宽已</a:t>
            </a:r>
            <a:r>
              <a:rPr lang="zh-CN" altLang="en-US" sz="1800" dirty="0" smtClean="0"/>
              <a:t>超过 </a:t>
            </a:r>
            <a:r>
              <a:rPr lang="en-US" altLang="zh-CN" sz="1800" dirty="0" smtClean="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r>
              <a:rPr lang="zh-CN" altLang="en-US" sz="1800" dirty="0" smtClean="0"/>
              <a:t>。</a:t>
            </a:r>
            <a:endParaRPr lang="zh-CN" altLang="en-US" sz="1800" dirty="0"/>
          </a:p>
          <a:p>
            <a:pPr>
              <a:lnSpc>
                <a:spcPts val="2800"/>
              </a:lnSpc>
            </a:pPr>
            <a:endParaRPr lang="zh-CN" altLang="en-US" sz="1800" dirty="0"/>
          </a:p>
        </p:txBody>
      </p:sp>
      <p:pic>
        <p:nvPicPr>
          <p:cNvPr id="2" name="图片 1"/>
          <p:cNvPicPr>
            <a:picLocks noChangeAspect="1"/>
          </p:cNvPicPr>
          <p:nvPr/>
        </p:nvPicPr>
        <p:blipFill rotWithShape="1">
          <a:blip r:embed="rId2"/>
          <a:srcRect l="6500" t="16439" r="68843" b="15068"/>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3" cstate="print"/>
          <a:srcRect l="5940" t="20867" r="9032" b="12357"/>
          <a:stretch/>
        </p:blipFill>
        <p:spPr>
          <a:xfrm>
            <a:off x="899575" y="3235065"/>
            <a:ext cx="913183" cy="40213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368053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smtClean="0"/>
              <a:t>             1996 </a:t>
            </a:r>
            <a:r>
              <a:rPr lang="zh-CN" altLang="en-US" sz="1800" dirty="0" smtClean="0"/>
              <a:t>年</a:t>
            </a:r>
            <a:r>
              <a:rPr lang="zh-CN" altLang="en-US" sz="1800" dirty="0"/>
              <a:t>，张朝阳创立了中国第一家以风险投资资金建立的互联网公司</a:t>
            </a:r>
            <a:r>
              <a:rPr lang="en-US" altLang="zh-CN" sz="1800" dirty="0" smtClean="0"/>
              <a:t>—</a:t>
            </a:r>
            <a:r>
              <a:rPr lang="zh-CN" altLang="en-US" sz="1800" dirty="0" smtClean="0"/>
              <a:t>爱</a:t>
            </a:r>
            <a:r>
              <a:rPr lang="zh-CN" altLang="en-US" sz="1800" dirty="0"/>
              <a:t>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a:t>
            </a:r>
            <a:r>
              <a:rPr lang="en-US" altLang="zh-CN" sz="1800" dirty="0" smtClean="0"/>
              <a:t>) </a:t>
            </a:r>
            <a:r>
              <a:rPr lang="zh-CN" altLang="en-US" sz="1800" dirty="0" smtClean="0"/>
              <a:t>是</a:t>
            </a:r>
            <a:r>
              <a:rPr lang="zh-CN" altLang="en-US" sz="1800" dirty="0"/>
              <a:t>中国首家大型分类查询搜索引擎。</a:t>
            </a:r>
            <a:endParaRPr lang="en-US" altLang="zh-CN" sz="1800" dirty="0" smtClean="0"/>
          </a:p>
          <a:p>
            <a:r>
              <a:rPr lang="en-US" altLang="zh-CN" sz="1800" dirty="0" smtClean="0"/>
              <a:t>                  1997 </a:t>
            </a:r>
            <a:r>
              <a:rPr lang="zh-CN" altLang="en-US" sz="1800" dirty="0" smtClean="0"/>
              <a:t>年</a:t>
            </a:r>
            <a:r>
              <a:rPr lang="zh-CN" altLang="en-US" sz="1800" dirty="0"/>
              <a:t>，丁磊创立了网易公司</a:t>
            </a:r>
            <a:r>
              <a:rPr lang="en-US" altLang="zh-CN" sz="1800" dirty="0"/>
              <a:t>(</a:t>
            </a:r>
            <a:r>
              <a:rPr lang="en-US" altLang="zh-CN" sz="1800" dirty="0" err="1"/>
              <a:t>NetEase</a:t>
            </a:r>
            <a:r>
              <a:rPr lang="en-US" altLang="zh-CN" sz="1800" dirty="0" smtClean="0"/>
              <a:t>)</a:t>
            </a:r>
            <a:r>
              <a:rPr lang="zh-CN" altLang="en-US" sz="1800" dirty="0" smtClean="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smtClean="0"/>
          </a:p>
          <a:p>
            <a:r>
              <a:rPr lang="en-US" altLang="zh-CN" sz="1800" dirty="0" smtClean="0"/>
              <a:t>                  1998 </a:t>
            </a:r>
            <a:r>
              <a:rPr lang="zh-CN" altLang="en-US" sz="1800" dirty="0" smtClean="0"/>
              <a:t>年</a:t>
            </a:r>
            <a:r>
              <a:rPr lang="zh-CN" altLang="en-US" sz="1800" dirty="0"/>
              <a:t>，王志东创立新浪网站</a:t>
            </a:r>
            <a:r>
              <a:rPr lang="en-US" altLang="zh-CN" sz="1800" dirty="0"/>
              <a:t>(</a:t>
            </a:r>
            <a:r>
              <a:rPr lang="en-US" altLang="zh-CN" sz="1800" dirty="0" smtClean="0"/>
              <a:t>Sina.com )</a:t>
            </a:r>
            <a:r>
              <a:rPr lang="zh-CN" altLang="en-US" sz="1800" dirty="0" smtClean="0"/>
              <a:t> 。</a:t>
            </a:r>
            <a:endParaRPr lang="en-US" altLang="zh-CN" sz="1800" dirty="0" smtClean="0"/>
          </a:p>
          <a:p>
            <a:r>
              <a:rPr lang="zh-CN" altLang="en-US" sz="1800" dirty="0" smtClean="0"/>
              <a:t>      新</a:t>
            </a:r>
            <a:r>
              <a:rPr lang="zh-CN" altLang="en-US" sz="1800" dirty="0"/>
              <a:t>浪的微</a:t>
            </a:r>
            <a:r>
              <a:rPr lang="zh-CN" altLang="en-US" sz="1800" dirty="0" smtClean="0"/>
              <a:t>博是</a:t>
            </a:r>
            <a:r>
              <a:rPr lang="zh-CN" altLang="en-US" sz="1800" dirty="0"/>
              <a:t>全球使用最多的微博之一</a:t>
            </a:r>
            <a:r>
              <a:rPr lang="zh-CN" altLang="en-US" sz="1800" dirty="0" smtClean="0"/>
              <a:t>。</a:t>
            </a:r>
            <a:endParaRPr lang="en-US" altLang="zh-CN" sz="1800" dirty="0" smtClean="0"/>
          </a:p>
          <a:p>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artisticMosiaicBubbles/>
                    </a14:imgEffect>
                  </a14:imgLayer>
                </a14:imgProps>
              </a:ext>
            </a:extLst>
          </a:blip>
          <a:srcRect l="6929" r="9066" b="-1941"/>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4" cstate="print">
            <a:extLst>
              <a:ext uri="{BEBA8EAE-BF5A-486C-A8C5-ECC9F3942E4B}">
                <a14:imgProps xmlns:a14="http://schemas.microsoft.com/office/drawing/2010/main">
                  <a14:imgLayer r:embed="rId5">
                    <a14:imgEffect>
                      <a14:artisticMosiaicBubbles/>
                    </a14:imgEffect>
                  </a14:imgLayer>
                </a14:imgProps>
              </a:ext>
            </a:extLst>
          </a:blip>
          <a:srcRect l="9192" t="30767" r="7380" b="38525"/>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8"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99605822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smtClean="0"/>
              <a:t>                    1998 </a:t>
            </a:r>
            <a:r>
              <a:rPr lang="zh-CN" altLang="en-US" sz="1800" dirty="0" smtClean="0"/>
              <a:t>年，马化腾</a:t>
            </a:r>
            <a:r>
              <a:rPr lang="zh-CN" altLang="en-US" sz="1800" dirty="0"/>
              <a:t>、张志东创立了腾讯</a:t>
            </a:r>
            <a:r>
              <a:rPr lang="zh-CN" altLang="en-US" sz="1800" dirty="0" smtClean="0"/>
              <a:t>公司 </a:t>
            </a:r>
            <a:r>
              <a:rPr lang="en-US" altLang="zh-CN" sz="1800" dirty="0" smtClean="0"/>
              <a:t>(</a:t>
            </a:r>
            <a:r>
              <a:rPr lang="en-US" altLang="zh-CN" sz="1800" dirty="0" err="1"/>
              <a:t>Tencent</a:t>
            </a:r>
            <a:r>
              <a:rPr lang="en-US" altLang="zh-CN" sz="1800" dirty="0" smtClean="0"/>
              <a:t>) </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年，腾</a:t>
            </a:r>
            <a:r>
              <a:rPr lang="zh-CN" altLang="en-US" sz="1800" dirty="0"/>
              <a:t>讯就推出了用</a:t>
            </a:r>
            <a:r>
              <a:rPr lang="zh-CN" altLang="en-US" sz="1800" dirty="0" smtClean="0"/>
              <a:t>在 </a:t>
            </a:r>
            <a:r>
              <a:rPr lang="en-US" altLang="zh-CN" sz="1800" dirty="0" smtClean="0"/>
              <a:t>PC </a:t>
            </a:r>
            <a:r>
              <a:rPr lang="zh-CN" altLang="en-US" sz="1800" dirty="0" smtClean="0"/>
              <a:t>上</a:t>
            </a:r>
            <a:r>
              <a:rPr lang="zh-CN" altLang="en-US" sz="1800" dirty="0"/>
              <a:t>的即时</a:t>
            </a:r>
            <a:r>
              <a:rPr lang="zh-CN" altLang="en-US" sz="1800" dirty="0" smtClean="0"/>
              <a:t>通信软件 </a:t>
            </a:r>
            <a:r>
              <a:rPr lang="en-US" altLang="zh-CN" sz="1800" dirty="0" smtClean="0"/>
              <a:t>OICQ</a:t>
            </a:r>
            <a:r>
              <a:rPr lang="zh-CN" altLang="en-US" sz="1800" dirty="0"/>
              <a:t>，后改名</a:t>
            </a:r>
            <a:r>
              <a:rPr lang="zh-CN" altLang="en-US" sz="1800" dirty="0" smtClean="0"/>
              <a:t>为 </a:t>
            </a:r>
            <a:r>
              <a:rPr lang="en-US" altLang="zh-CN" sz="1800" dirty="0" smtClean="0"/>
              <a:t>QQ</a:t>
            </a:r>
            <a:r>
              <a:rPr lang="zh-CN" altLang="en-US" sz="1800" dirty="0" smtClean="0"/>
              <a:t>。</a:t>
            </a:r>
            <a:endParaRPr lang="en-US" altLang="zh-CN" sz="1800" dirty="0" smtClean="0"/>
          </a:p>
          <a:p>
            <a:pPr>
              <a:lnSpc>
                <a:spcPts val="3200"/>
              </a:lnSpc>
            </a:pPr>
            <a:r>
              <a:rPr lang="en-US" altLang="zh-CN" sz="1800" dirty="0" smtClean="0"/>
              <a:t>     2011 </a:t>
            </a:r>
            <a:r>
              <a:rPr lang="zh-CN" altLang="en-US" sz="1800" dirty="0" smtClean="0"/>
              <a:t>年</a:t>
            </a:r>
            <a:r>
              <a:rPr lang="zh-CN" altLang="en-US" sz="1800" dirty="0"/>
              <a:t>，腾讯推出了专门供智能手机使用的即时通信软件</a:t>
            </a:r>
            <a:r>
              <a:rPr lang="zh-CN" altLang="en-US" sz="1800" dirty="0" smtClean="0"/>
              <a:t>“微信”。</a:t>
            </a:r>
            <a:endParaRPr lang="en-US" altLang="zh-CN" sz="1800" dirty="0" smtClean="0"/>
          </a:p>
          <a:p>
            <a:pPr>
              <a:lnSpc>
                <a:spcPts val="3200"/>
              </a:lnSpc>
            </a:pPr>
            <a:r>
              <a:rPr lang="en-US" altLang="zh-CN" sz="1800" dirty="0" smtClean="0"/>
              <a:t>          2000 </a:t>
            </a:r>
            <a:r>
              <a:rPr lang="zh-CN" altLang="en-US" sz="1800" dirty="0" smtClean="0"/>
              <a:t>年</a:t>
            </a:r>
            <a:r>
              <a:rPr lang="zh-CN" altLang="en-US" sz="1800" dirty="0"/>
              <a:t>，李彦宏和徐勇创建了百度</a:t>
            </a:r>
            <a:r>
              <a:rPr lang="zh-CN" altLang="en-US" sz="1800" dirty="0" smtClean="0"/>
              <a:t>网站 </a:t>
            </a:r>
            <a:r>
              <a:rPr lang="en-US" altLang="zh-CN" sz="1800" dirty="0" smtClean="0"/>
              <a:t>(</a:t>
            </a:r>
            <a:r>
              <a:rPr lang="en-US" altLang="zh-CN" sz="1800" dirty="0"/>
              <a:t>Baidu.com</a:t>
            </a:r>
            <a:r>
              <a:rPr lang="en-US" altLang="zh-CN" sz="1800" dirty="0" smtClean="0"/>
              <a:t>)</a:t>
            </a:r>
            <a:r>
              <a:rPr lang="zh-CN" altLang="en-US" sz="1800" dirty="0" smtClean="0"/>
              <a:t>，现在</a:t>
            </a:r>
            <a:r>
              <a:rPr lang="zh-CN" altLang="en-US" sz="1800" dirty="0"/>
              <a:t>已成为全球最大的中文搜索引擎</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a:t>
            </a:r>
            <a:r>
              <a:rPr lang="zh-CN" altLang="en-US" sz="1800" dirty="0"/>
              <a:t>，马云创建了阿里巴巴</a:t>
            </a:r>
            <a:r>
              <a:rPr lang="zh-CN" altLang="en-US" sz="1800" dirty="0" smtClean="0"/>
              <a:t>网站 </a:t>
            </a:r>
            <a:r>
              <a:rPr lang="en-US" altLang="zh-CN" sz="1800" dirty="0" smtClean="0"/>
              <a:t>(</a:t>
            </a:r>
            <a:r>
              <a:rPr lang="en-US" altLang="zh-CN" sz="1800" dirty="0"/>
              <a:t>Alibaba.com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2003 </a:t>
            </a:r>
            <a:r>
              <a:rPr lang="zh-CN" altLang="en-US" sz="1800" dirty="0" smtClean="0"/>
              <a:t>年</a:t>
            </a:r>
            <a:r>
              <a:rPr lang="zh-CN" altLang="en-US" sz="1800" dirty="0"/>
              <a:t>，马云创立了个人网上贸易市场平台</a:t>
            </a:r>
            <a:r>
              <a:rPr lang="en-US" altLang="zh-CN" sz="1800" dirty="0" smtClean="0"/>
              <a:t>—</a:t>
            </a:r>
            <a:r>
              <a:rPr lang="zh-CN" altLang="en-US" sz="1800" dirty="0" smtClean="0"/>
              <a:t>淘</a:t>
            </a:r>
            <a:r>
              <a:rPr lang="zh-CN" altLang="en-US" sz="1800" dirty="0"/>
              <a:t>宝</a:t>
            </a:r>
            <a:r>
              <a:rPr lang="zh-CN" altLang="en-US" sz="1800" dirty="0" smtClean="0"/>
              <a:t>网 </a:t>
            </a:r>
            <a:r>
              <a:rPr lang="en-US" altLang="zh-CN" sz="1800" dirty="0" smtClean="0"/>
              <a:t>(</a:t>
            </a:r>
            <a:r>
              <a:rPr lang="en-US" altLang="zh-CN" sz="1800" dirty="0"/>
              <a:t>Taobao.com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2004 </a:t>
            </a:r>
            <a:r>
              <a:rPr lang="zh-CN" altLang="en-US" sz="1800" dirty="0" smtClean="0"/>
              <a:t>年</a:t>
            </a:r>
            <a:r>
              <a:rPr lang="zh-CN" altLang="en-US" sz="1800" dirty="0"/>
              <a:t>，阿里巴巴集团创立了第三方支付平台</a:t>
            </a:r>
            <a:r>
              <a:rPr lang="en-US" altLang="zh-CN" sz="1800" dirty="0" smtClean="0"/>
              <a:t>—</a:t>
            </a:r>
            <a:r>
              <a:rPr lang="zh-CN" altLang="en-US" sz="1800" dirty="0" smtClean="0"/>
              <a:t>支付</a:t>
            </a:r>
            <a:r>
              <a:rPr lang="zh-CN" altLang="en-US" sz="1800" dirty="0"/>
              <a:t>宝</a:t>
            </a:r>
            <a:r>
              <a:rPr lang="en-US" altLang="zh-CN" sz="1800" dirty="0"/>
              <a:t>(</a:t>
            </a:r>
            <a:r>
              <a:rPr lang="en-US" altLang="zh-CN" sz="1800" dirty="0" smtClean="0"/>
              <a:t>Alipay.com)</a:t>
            </a:r>
            <a:r>
              <a:rPr lang="zh-CN" altLang="en-US" sz="1800" dirty="0" smtClean="0"/>
              <a:t>。</a:t>
            </a:r>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6" name="图片 5"/>
          <p:cNvPicPr>
            <a:picLocks noChangeAspect="1"/>
          </p:cNvPicPr>
          <p:nvPr/>
        </p:nvPicPr>
        <p:blipFill rotWithShape="1">
          <a:blip r:embed="rId3" cstate="print"/>
          <a:srcRect t="34295" b="37765"/>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4"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5"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8"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9"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10" cstate="print"/>
          <a:srcRect l="8877" t="1" r="6786" b="11025"/>
          <a:stretch/>
        </p:blipFill>
        <p:spPr>
          <a:xfrm>
            <a:off x="822870" y="3960723"/>
            <a:ext cx="853441" cy="34365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5784890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itchFamily="34" charset="-122"/>
                <a:ea typeface="微软雅黑" pitchFamily="34" charset="-122"/>
              </a:rPr>
              <a:t>1.5.1                                 </a:t>
            </a:r>
            <a:r>
              <a:rPr lang="zh-CN" altLang="zh-CN" sz="2000" b="1" dirty="0">
                <a:solidFill>
                  <a:schemeClr val="bg1"/>
                </a:solidFill>
                <a:ea typeface="微软雅黑" pitchFamily="34" charset="-122"/>
              </a:rPr>
              <a:t>计算机网络的定义</a:t>
            </a:r>
            <a:endParaRPr lang="en-US" altLang="zh-CN" sz="2000" b="1" dirty="0">
              <a:solidFill>
                <a:schemeClr val="bg1"/>
              </a:solidFill>
              <a:ea typeface="微软雅黑" pitchFamily="34" charset="-122"/>
            </a:endParaRPr>
          </a:p>
          <a:p>
            <a:endParaRPr lang="zh-CN" altLang="zh-CN" sz="2000" b="1" dirty="0">
              <a:solidFill>
                <a:schemeClr val="bg1"/>
              </a:solidFill>
              <a:ea typeface="微软雅黑" pitchFamily="34" charset="-122"/>
            </a:endParaRPr>
          </a:p>
          <a:p>
            <a:r>
              <a:rPr lang="en-US" altLang="zh-CN" sz="2000" b="1" dirty="0">
                <a:solidFill>
                  <a:schemeClr val="bg1"/>
                </a:solidFill>
                <a:latin typeface="微软雅黑" pitchFamily="34" charset="-122"/>
                <a:ea typeface="微软雅黑" pitchFamily="34" charset="-122"/>
              </a:rPr>
              <a:t>1.5.2                     </a:t>
            </a:r>
            <a:r>
              <a:rPr lang="zh-CN" altLang="zh-CN" sz="2000" b="1" dirty="0" smtClean="0">
                <a:solidFill>
                  <a:schemeClr val="bg1"/>
                </a:solidFill>
                <a:ea typeface="微软雅黑" pitchFamily="34" charset="-122"/>
              </a:rPr>
              <a:t>几种</a:t>
            </a:r>
            <a:r>
              <a:rPr lang="zh-CN" altLang="zh-CN" sz="2000" b="1" dirty="0">
                <a:solidFill>
                  <a:schemeClr val="bg1"/>
                </a:solidFill>
                <a:ea typeface="微软雅黑" pitchFamily="34" charset="-122"/>
              </a:rPr>
              <a:t>不同类别</a:t>
            </a:r>
            <a:r>
              <a:rPr lang="zh-CN" altLang="zh-CN" sz="2000" b="1" dirty="0" smtClean="0">
                <a:solidFill>
                  <a:schemeClr val="bg1"/>
                </a:solidFill>
                <a:ea typeface="微软雅黑" pitchFamily="34" charset="-122"/>
              </a:rPr>
              <a:t>的</a:t>
            </a:r>
            <a:r>
              <a:rPr lang="zh-CN" altLang="en-US" sz="2000" b="1" dirty="0" smtClean="0">
                <a:solidFill>
                  <a:schemeClr val="bg1"/>
                </a:solidFill>
                <a:ea typeface="微软雅黑" pitchFamily="34" charset="-122"/>
              </a:rPr>
              <a:t>计算机</a:t>
            </a:r>
            <a:r>
              <a:rPr lang="zh-CN" altLang="zh-CN" sz="2000" b="1" dirty="0" smtClean="0">
                <a:solidFill>
                  <a:schemeClr val="bg1"/>
                </a:solidFill>
                <a:ea typeface="微软雅黑" pitchFamily="34" charset="-122"/>
              </a:rPr>
              <a:t>网络</a:t>
            </a:r>
            <a:endParaRPr lang="zh-CN" altLang="zh-CN" sz="2000" b="1" dirty="0">
              <a:solidFill>
                <a:schemeClr val="bg1"/>
              </a:solidFill>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a:t>
            </a:r>
            <a:r>
              <a:rPr lang="zh-CN" altLang="en-US" dirty="0" smtClean="0"/>
              <a:t>定义</a:t>
            </a:r>
            <a:endParaRPr lang="zh-CN" altLang="en-US" dirty="0"/>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r>
              <a:rPr lang="zh-CN" altLang="en-US" dirty="0" smtClean="0"/>
              <a:t>。</a:t>
            </a:r>
            <a:endParaRPr lang="en-US" altLang="zh-CN" dirty="0" smtClean="0"/>
          </a:p>
          <a:p>
            <a:pPr>
              <a:lnSpc>
                <a:spcPts val="3200"/>
              </a:lnSpc>
            </a:pPr>
            <a:r>
              <a:rPr lang="zh-CN" altLang="en-US" dirty="0" smtClean="0"/>
              <a:t>较好</a:t>
            </a:r>
            <a:r>
              <a:rPr lang="zh-CN" altLang="en-US" dirty="0"/>
              <a:t>的定义：</a:t>
            </a:r>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val="34667470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nSpc>
                <a:spcPts val="3200"/>
              </a:lnSpc>
            </a:pPr>
            <a:r>
              <a:rPr lang="zh-CN" altLang="en-US" dirty="0" smtClean="0">
                <a:solidFill>
                  <a:srgbClr val="C00000"/>
                </a:solidFill>
              </a:rPr>
              <a:t>“可编程的硬件”表明：</a:t>
            </a:r>
            <a:r>
              <a:rPr lang="zh-CN" altLang="en-US" dirty="0" smtClean="0"/>
              <a:t>这种</a:t>
            </a:r>
            <a:r>
              <a:rPr lang="zh-CN" altLang="en-US" dirty="0"/>
              <a:t>硬件一定包含有</a:t>
            </a:r>
            <a:r>
              <a:rPr lang="zh-CN" altLang="en-US" dirty="0" smtClean="0">
                <a:solidFill>
                  <a:srgbClr val="0000FF"/>
                </a:solidFill>
              </a:rPr>
              <a:t>中央处理器 </a:t>
            </a:r>
            <a:r>
              <a:rPr lang="en-US" altLang="zh-CN" dirty="0" smtClean="0">
                <a:solidFill>
                  <a:srgbClr val="0000FF"/>
                </a:solidFill>
              </a:rPr>
              <a:t>CPU</a:t>
            </a:r>
            <a:r>
              <a:rPr lang="zh-CN" altLang="en-US" dirty="0">
                <a:solidFill>
                  <a:srgbClr val="0000FF"/>
                </a:solidFill>
              </a:rPr>
              <a:t>。</a:t>
            </a:r>
            <a:endParaRPr lang="en-US" altLang="zh-CN" dirty="0" smtClean="0">
              <a:solidFill>
                <a:srgbClr val="0000FF"/>
              </a:solidFill>
            </a:endParaRPr>
          </a:p>
          <a:p>
            <a:pPr>
              <a:lnSpc>
                <a:spcPts val="3200"/>
              </a:lnSpc>
            </a:pPr>
            <a:r>
              <a:rPr lang="zh-CN" altLang="en-US" dirty="0" smtClean="0"/>
              <a:t>计算机网络</a:t>
            </a:r>
            <a:r>
              <a:rPr lang="zh-CN" altLang="en-US" dirty="0"/>
              <a:t>所连接的</a:t>
            </a:r>
            <a:r>
              <a:rPr lang="zh-CN" altLang="en-US" dirty="0" smtClean="0"/>
              <a:t>硬件包括：</a:t>
            </a:r>
            <a:endParaRPr lang="en-US" altLang="zh-CN" dirty="0" smtClean="0"/>
          </a:p>
          <a:p>
            <a:pPr lvl="1">
              <a:lnSpc>
                <a:spcPts val="3200"/>
              </a:lnSpc>
            </a:pPr>
            <a:r>
              <a:rPr lang="zh-CN" altLang="en-US" dirty="0" smtClean="0"/>
              <a:t>一般</a:t>
            </a:r>
            <a:r>
              <a:rPr lang="zh-CN" altLang="en-US" dirty="0"/>
              <a:t>的</a:t>
            </a:r>
            <a:r>
              <a:rPr lang="zh-CN" altLang="en-US" dirty="0" smtClean="0"/>
              <a:t>计算机；</a:t>
            </a:r>
            <a:endParaRPr lang="en-US" altLang="zh-CN" dirty="0" smtClean="0"/>
          </a:p>
          <a:p>
            <a:pPr lvl="1">
              <a:lnSpc>
                <a:spcPts val="3200"/>
              </a:lnSpc>
            </a:pPr>
            <a:r>
              <a:rPr lang="zh-CN" altLang="en-US" dirty="0" smtClean="0"/>
              <a:t>智能手机、电视 等</a:t>
            </a:r>
            <a:r>
              <a:rPr lang="zh-CN" altLang="en-US" dirty="0"/>
              <a:t>。</a:t>
            </a:r>
          </a:p>
          <a:p>
            <a:pPr>
              <a:lnSpc>
                <a:spcPts val="3200"/>
              </a:lnSpc>
            </a:pPr>
            <a:r>
              <a:rPr lang="zh-CN" altLang="en-US" dirty="0" smtClean="0"/>
              <a:t>计算机网络可以：</a:t>
            </a:r>
            <a:endParaRPr lang="en-US" altLang="zh-CN" dirty="0" smtClean="0"/>
          </a:p>
          <a:p>
            <a:pPr lvl="1">
              <a:lnSpc>
                <a:spcPts val="3200"/>
              </a:lnSpc>
            </a:pPr>
            <a:r>
              <a:rPr lang="zh-CN" altLang="en-US" dirty="0" smtClean="0"/>
              <a:t>传送数据；</a:t>
            </a:r>
            <a:endParaRPr lang="en-US" altLang="zh-CN" dirty="0" smtClean="0"/>
          </a:p>
          <a:p>
            <a:pPr lvl="1">
              <a:lnSpc>
                <a:spcPts val="3200"/>
              </a:lnSpc>
            </a:pPr>
            <a:r>
              <a:rPr lang="zh-CN" altLang="en-US" dirty="0" smtClean="0"/>
              <a:t>支持多种应用</a:t>
            </a:r>
            <a:r>
              <a:rPr lang="zh-CN" altLang="en-US" dirty="0"/>
              <a:t>（包括今后可能出现的各种应用）。</a:t>
            </a:r>
          </a:p>
          <a:p>
            <a:pPr>
              <a:lnSpc>
                <a:spcPts val="3200"/>
              </a:lnSpc>
            </a:pPr>
            <a:endParaRPr lang="zh-CN" altLang="en-US" dirty="0"/>
          </a:p>
        </p:txBody>
      </p:sp>
      <p:sp>
        <p:nvSpPr>
          <p:cNvPr id="5" name="文本占位符 4"/>
          <p:cNvSpPr>
            <a:spLocks noGrp="1"/>
          </p:cNvSpPr>
          <p:nvPr>
            <p:ph type="body" sz="quarter" idx="11"/>
          </p:nvPr>
        </p:nvSpPr>
        <p:spPr/>
        <p:txBody>
          <a:bodyPr/>
          <a:lstStyle/>
          <a:p>
            <a:r>
              <a:rPr lang="zh-CN" altLang="en-US" dirty="0" smtClean="0"/>
              <a:t>如何理解？</a:t>
            </a:r>
            <a:endParaRPr lang="zh-CN" altLang="en-US" dirty="0"/>
          </a:p>
        </p:txBody>
      </p:sp>
    </p:spTree>
    <p:extLst>
      <p:ext uri="{BB962C8B-B14F-4D97-AF65-F5344CB8AC3E}">
        <p14:creationId xmlns:p14="http://schemas.microsoft.com/office/powerpoint/2010/main" val="1018350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a:t>
            </a:r>
            <a:r>
              <a:rPr lang="zh-CN" altLang="en-US" dirty="0" smtClean="0"/>
              <a:t>的计算机网络</a:t>
            </a:r>
            <a:endParaRPr lang="zh-CN" altLang="en-US" dirty="0"/>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r>
              <a:rPr lang="zh-CN" altLang="en-US" dirty="0" smtClean="0"/>
              <a:t>。</a:t>
            </a:r>
            <a:endParaRPr lang="en-US" altLang="zh-CN" dirty="0" smtClean="0"/>
          </a:p>
          <a:p>
            <a:pPr>
              <a:lnSpc>
                <a:spcPts val="3200"/>
              </a:lnSpc>
            </a:pPr>
            <a:r>
              <a:rPr lang="zh-CN" altLang="en-US" dirty="0" smtClean="0"/>
              <a:t>可以按以下方法分类：</a:t>
            </a:r>
            <a:endParaRPr lang="zh-CN" altLang="en-US" dirty="0"/>
          </a:p>
          <a:p>
            <a:pPr lvl="1">
              <a:lnSpc>
                <a:spcPts val="3200"/>
              </a:lnSpc>
            </a:pPr>
            <a:r>
              <a:rPr lang="zh-CN" altLang="en-US" dirty="0"/>
              <a:t>按照网络的作用范围进行</a:t>
            </a:r>
            <a:r>
              <a:rPr lang="zh-CN" altLang="en-US" dirty="0" smtClean="0"/>
              <a:t>分类；</a:t>
            </a:r>
            <a:endParaRPr lang="zh-CN" altLang="en-US" dirty="0"/>
          </a:p>
          <a:p>
            <a:pPr lvl="1">
              <a:lnSpc>
                <a:spcPts val="3200"/>
              </a:lnSpc>
            </a:pPr>
            <a:r>
              <a:rPr lang="zh-CN" altLang="en-US" dirty="0"/>
              <a:t>按照网络的使用者进行</a:t>
            </a:r>
            <a:r>
              <a:rPr lang="zh-CN" altLang="en-US" dirty="0" smtClean="0"/>
              <a:t>分类；</a:t>
            </a:r>
            <a:endParaRPr lang="zh-CN" altLang="en-US" dirty="0"/>
          </a:p>
          <a:p>
            <a:pPr lvl="1">
              <a:lnSpc>
                <a:spcPts val="3200"/>
              </a:lnSpc>
            </a:pPr>
            <a:r>
              <a:rPr lang="zh-CN" altLang="en-US" dirty="0"/>
              <a:t>用来把用户接入到互联网的</a:t>
            </a:r>
            <a:r>
              <a:rPr lang="zh-CN" altLang="en-US" dirty="0" smtClean="0"/>
              <a:t>网络。</a:t>
            </a:r>
            <a:endParaRPr lang="zh-CN" altLang="en-US" dirty="0"/>
          </a:p>
          <a:p>
            <a:pPr>
              <a:lnSpc>
                <a:spcPts val="3200"/>
              </a:lnSpc>
            </a:pPr>
            <a:endParaRPr lang="zh-CN" altLang="en-US" dirty="0"/>
          </a:p>
        </p:txBody>
      </p:sp>
    </p:spTree>
    <p:extLst>
      <p:ext uri="{BB962C8B-B14F-4D97-AF65-F5344CB8AC3E}">
        <p14:creationId xmlns:p14="http://schemas.microsoft.com/office/powerpoint/2010/main" val="40562084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420287654"/>
              </p:ext>
            </p:extLst>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extLst>
                    <a:ext uri="{9D8B030D-6E8A-4147-A177-3AD203B41FA5}">
                      <a16:colId xmlns:a16="http://schemas.microsoft.com/office/drawing/2014/main" xmlns="" val="2752561288"/>
                    </a:ext>
                  </a:extLst>
                </a:gridCol>
                <a:gridCol w="4352329">
                  <a:extLst>
                    <a:ext uri="{9D8B030D-6E8A-4147-A177-3AD203B41FA5}">
                      <a16:colId xmlns:a16="http://schemas.microsoft.com/office/drawing/2014/main" xmlns=""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3833287312"/>
                  </a:ext>
                </a:extLst>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广域网 </a:t>
                      </a:r>
                      <a:r>
                        <a:rPr lang="en-US" altLang="zh-CN" sz="1600" b="1" dirty="0" smtClean="0">
                          <a:solidFill>
                            <a:srgbClr val="0000FF"/>
                          </a:solidFill>
                          <a:latin typeface="微软雅黑" panose="020B0503020204020204" pitchFamily="34" charset="-122"/>
                          <a:ea typeface="微软雅黑" panose="020B0503020204020204" pitchFamily="34" charset="-122"/>
                        </a:rPr>
                        <a:t>WAN </a:t>
                      </a:r>
                    </a:p>
                    <a:p>
                      <a:pPr algn="l"/>
                      <a:r>
                        <a:rPr lang="en-US" altLang="zh-CN" sz="1600" b="1" dirty="0" smtClean="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通常为几十到几千公里。有时也称为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远程网</a:t>
                      </a:r>
                      <a:r>
                        <a:rPr lang="en-US" altLang="zh-CN" sz="1600" b="1" dirty="0" smtClean="0">
                          <a:latin typeface="微软雅黑" panose="020B0503020204020204" pitchFamily="34" charset="-122"/>
                          <a:ea typeface="微软雅黑" panose="020B0503020204020204" pitchFamily="34" charset="-122"/>
                        </a:rPr>
                        <a:t>(long haul network)</a:t>
                      </a:r>
                      <a:r>
                        <a:rPr lang="zh-CN" altLang="en-US" sz="1600" b="1" dirty="0" smtClean="0">
                          <a:latin typeface="微软雅黑" panose="020B0503020204020204" pitchFamily="34" charset="-122"/>
                          <a:ea typeface="微软雅黑" panose="020B0503020204020204" pitchFamily="34" charset="-122"/>
                        </a:rPr>
                        <a:t>。是互联网的核心部分。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01952148"/>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MAN </a:t>
                      </a:r>
                    </a:p>
                    <a:p>
                      <a:pPr algn="l"/>
                      <a:r>
                        <a:rPr lang="en-US" altLang="zh-CN" sz="1600" b="1" dirty="0" smtClean="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作用范围一般是一个城市，作用距离约为 </a:t>
                      </a:r>
                      <a:r>
                        <a:rPr lang="en-US" altLang="zh-CN" sz="1600" b="1" dirty="0" smtClean="0">
                          <a:latin typeface="微软雅黑" panose="020B0503020204020204" pitchFamily="34" charset="-122"/>
                          <a:ea typeface="微软雅黑" panose="020B0503020204020204" pitchFamily="34" charset="-122"/>
                        </a:rPr>
                        <a:t>5~50 </a:t>
                      </a:r>
                      <a:r>
                        <a:rPr lang="zh-CN" altLang="en-US" sz="1600" b="1" dirty="0" smtClean="0">
                          <a:latin typeface="微软雅黑" panose="020B0503020204020204" pitchFamily="34" charset="-122"/>
                          <a:ea typeface="微软雅黑" panose="020B0503020204020204" pitchFamily="34" charset="-122"/>
                        </a:rPr>
                        <a:t>公里。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0436720"/>
                  </a:ext>
                </a:extLst>
              </a:tr>
              <a:tr h="473606">
                <a:tc>
                  <a:txBody>
                    <a:bodyPr/>
                    <a:lstStyle/>
                    <a:p>
                      <a:pPr marL="0" algn="l" defTabSz="914400" rtl="0" eaLnBrk="1" latinLnBrk="0" hangingPunct="1"/>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LAN </a:t>
                      </a:r>
                    </a:p>
                    <a:p>
                      <a:pPr algn="l"/>
                      <a:r>
                        <a:rPr lang="en-US" altLang="zh-CN" sz="1600" b="1" dirty="0" smtClean="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局限在较小的范围（如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公里左右）。通常采用高速通信线路。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12654821"/>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PAN </a:t>
                      </a:r>
                    </a:p>
                    <a:p>
                      <a:pPr algn="l"/>
                      <a:r>
                        <a:rPr lang="en-US" altLang="zh-CN" sz="1600" b="1" dirty="0" smtClean="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范围很小，大约在 </a:t>
                      </a:r>
                      <a:r>
                        <a:rPr lang="en-US" altLang="zh-CN" sz="1600" b="1" dirty="0" smtClean="0">
                          <a:latin typeface="微软雅黑" panose="020B0503020204020204" pitchFamily="34" charset="-122"/>
                          <a:ea typeface="微软雅黑" panose="020B0503020204020204" pitchFamily="34" charset="-122"/>
                        </a:rPr>
                        <a:t>10 </a:t>
                      </a:r>
                      <a:r>
                        <a:rPr lang="zh-CN" altLang="en-US" sz="1600" b="1" dirty="0" smtClean="0">
                          <a:latin typeface="微软雅黑" panose="020B0503020204020204" pitchFamily="34" charset="-122"/>
                          <a:ea typeface="微软雅黑" panose="020B0503020204020204" pitchFamily="34" charset="-122"/>
                        </a:rPr>
                        <a:t>米左右。有时也称为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WPAN (Wireless PAN)</a:t>
                      </a:r>
                      <a:r>
                        <a:rPr lang="zh-CN" altLang="en-US" sz="1600" b="1" dirty="0" smtClean="0">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39985109"/>
                  </a:ext>
                </a:extLst>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a:t>
            </a:r>
            <a:r>
              <a:rPr lang="zh-CN" altLang="en-US" dirty="0" smtClean="0"/>
              <a:t>分类</a:t>
            </a:r>
            <a:endParaRPr lang="zh-CN" altLang="en-US" dirty="0"/>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itchFamily="34" charset="-122"/>
                <a:ea typeface="微软雅黑" pitchFamily="34" charset="-122"/>
              </a:rPr>
              <a:t>若中央处理机之间的距离非常近（如仅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米甚至更小些），则一般就称之为</a:t>
            </a:r>
            <a:r>
              <a:rPr lang="zh-CN" altLang="en-US" b="1" dirty="0">
                <a:solidFill>
                  <a:srgbClr val="C00000"/>
                </a:solidFill>
                <a:latin typeface="微软雅黑" pitchFamily="34" charset="-122"/>
                <a:ea typeface="微软雅黑" pitchFamily="34" charset="-122"/>
              </a:rPr>
              <a:t>多处理机系统，</a:t>
            </a:r>
            <a:r>
              <a:rPr lang="zh-CN" altLang="en-US" b="1" dirty="0">
                <a:latin typeface="微软雅黑" pitchFamily="34" charset="-122"/>
                <a:ea typeface="微软雅黑" pitchFamily="34" charset="-122"/>
              </a:rPr>
              <a:t>而不称它为计算机网络。 </a:t>
            </a:r>
          </a:p>
        </p:txBody>
      </p:sp>
    </p:spTree>
    <p:extLst>
      <p:ext uri="{BB962C8B-B14F-4D97-AF65-F5344CB8AC3E}">
        <p14:creationId xmlns:p14="http://schemas.microsoft.com/office/powerpoint/2010/main" val="9585271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Internet</a:t>
              </a:r>
              <a:r>
                <a:rPr lang="zh-CN" altLang="en-US" sz="2000" b="1" dirty="0">
                  <a:solidFill>
                    <a:schemeClr val="bg1"/>
                  </a:solidFill>
                  <a:latin typeface="微软雅黑" pitchFamily="34" charset="-122"/>
                  <a:ea typeface="微软雅黑" pitchFamily="34" charset="-122"/>
                </a:rPr>
                <a:t>：全球</a:t>
              </a:r>
              <a:r>
                <a:rPr lang="zh-CN" altLang="en-US" sz="2000" b="1" dirty="0" smtClean="0">
                  <a:solidFill>
                    <a:schemeClr val="bg1"/>
                  </a:solidFill>
                  <a:latin typeface="微软雅黑" pitchFamily="34" charset="-122"/>
                  <a:ea typeface="微软雅黑" pitchFamily="34" charset="-122"/>
                </a:rPr>
                <a:t>最大、最重要的</a:t>
              </a:r>
              <a:r>
                <a:rPr lang="zh-CN" altLang="en-US" sz="2000" b="1" dirty="0">
                  <a:solidFill>
                    <a:schemeClr val="bg1"/>
                  </a:solidFill>
                  <a:latin typeface="微软雅黑" pitchFamily="34" charset="-122"/>
                  <a:ea typeface="微软雅黑" pitchFamily="34" charset="-122"/>
                </a:rPr>
                <a:t>计算机网络</a:t>
              </a:r>
              <a:endParaRPr lang="fr-FR" altLang="zh-CN" sz="2000" b="1" dirty="0">
                <a:solidFill>
                  <a:schemeClr val="bg1"/>
                </a:solidFill>
                <a:latin typeface="微软雅黑" pitchFamily="34" charset="-122"/>
                <a:ea typeface="微软雅黑"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p>
          <a:p>
            <a:r>
              <a:rPr lang="zh-CN" altLang="en-US" dirty="0">
                <a:solidFill>
                  <a:srgbClr val="9900CC"/>
                </a:solidFill>
              </a:rPr>
              <a:t>因特网：</a:t>
            </a:r>
            <a:r>
              <a:rPr lang="zh-CN" altLang="en-US" dirty="0"/>
              <a:t>推荐，但却长期</a:t>
            </a:r>
            <a:r>
              <a:rPr lang="zh-CN" altLang="en-US" dirty="0">
                <a:solidFill>
                  <a:srgbClr val="C00000"/>
                </a:solidFill>
              </a:rPr>
              <a:t>未得到推广。</a:t>
            </a: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p>
          <a:p>
            <a:r>
              <a:rPr lang="zh-CN" altLang="en-US" dirty="0">
                <a:solidFill>
                  <a:srgbClr val="0000CC"/>
                </a:solidFill>
              </a:rPr>
              <a:t>互联网 ≠互连网。</a:t>
            </a:r>
          </a:p>
          <a:p>
            <a:pPr lvl="1"/>
            <a:r>
              <a:rPr lang="zh-CN" altLang="en-US" dirty="0"/>
              <a:t>互连网：局部范围互连起来的计算机网络。</a:t>
            </a:r>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思考：它们</a:t>
            </a:r>
            <a:r>
              <a:rPr lang="zh-CN" altLang="en-US" sz="2000" b="1" dirty="0">
                <a:latin typeface="微软雅黑" panose="020B0503020204020204" pitchFamily="34" charset="-122"/>
                <a:ea typeface="微软雅黑" panose="020B0503020204020204" pitchFamily="34" charset="-122"/>
              </a:rPr>
              <a:t>说的是哪个</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上网，联网，</a:t>
            </a:r>
            <a:r>
              <a:rPr lang="zh-CN" altLang="en-US" sz="2000" b="1" dirty="0">
                <a:latin typeface="微软雅黑" panose="020B0503020204020204" pitchFamily="34" charset="-122"/>
                <a:ea typeface="微软雅黑" panose="020B0503020204020204" pitchFamily="34" charset="-122"/>
              </a:rPr>
              <a:t>网民</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网吧，</a:t>
            </a:r>
            <a:r>
              <a:rPr lang="zh-CN" altLang="en-US" sz="2000" b="1" dirty="0" smtClean="0">
                <a:latin typeface="微软雅黑" panose="020B0503020204020204" pitchFamily="34" charset="-122"/>
                <a:ea typeface="微软雅黑" panose="020B0503020204020204" pitchFamily="34" charset="-122"/>
              </a:rPr>
              <a:t>网银，网购，网管，知网。</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87476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251054638"/>
              </p:ext>
            </p:extLst>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extLst>
                    <a:ext uri="{9D8B030D-6E8A-4147-A177-3AD203B41FA5}">
                      <a16:colId xmlns:a16="http://schemas.microsoft.com/office/drawing/2014/main" xmlns="" val="2752561288"/>
                    </a:ext>
                  </a:extLst>
                </a:gridCol>
                <a:gridCol w="4545874">
                  <a:extLst>
                    <a:ext uri="{9D8B030D-6E8A-4147-A177-3AD203B41FA5}">
                      <a16:colId xmlns:a16="http://schemas.microsoft.com/office/drawing/2014/main" xmlns=""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xmlns="" val="3833287312"/>
                  </a:ext>
                </a:extLst>
              </a:tr>
              <a:tr h="473606">
                <a:tc>
                  <a:txBody>
                    <a:bodyPr/>
                    <a:lstStyle/>
                    <a:p>
                      <a:pPr algn="l"/>
                      <a:r>
                        <a:rPr lang="zh-CN" altLang="en-US" sz="1600" b="1" kern="1200" dirty="0" smtClean="0">
                          <a:solidFill>
                            <a:srgbClr val="0000FF"/>
                          </a:solidFill>
                          <a:latin typeface="微软雅黑" pitchFamily="34" charset="-122"/>
                          <a:ea typeface="微软雅黑" pitchFamily="34" charset="-122"/>
                          <a:cs typeface="+mn-cs"/>
                        </a:rPr>
                        <a:t>公用网 </a:t>
                      </a:r>
                      <a:endParaRPr lang="en-US" altLang="zh-CN" sz="1600" b="1" kern="1200" dirty="0" smtClean="0">
                        <a:solidFill>
                          <a:srgbClr val="0000FF"/>
                        </a:solidFill>
                        <a:latin typeface="微软雅黑" pitchFamily="34" charset="-122"/>
                        <a:ea typeface="微软雅黑"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(public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smtClean="0">
                          <a:solidFill>
                            <a:srgbClr val="0000FF"/>
                          </a:solidFill>
                          <a:latin typeface="微软雅黑" panose="020B0503020204020204" pitchFamily="34" charset="-122"/>
                          <a:ea typeface="微软雅黑" panose="020B0503020204020204" pitchFamily="34" charset="-122"/>
                        </a:rPr>
                        <a:t>公众网。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01952148"/>
                  </a:ext>
                </a:extLst>
              </a:tr>
              <a:tr h="473606">
                <a:tc>
                  <a:txBody>
                    <a:bodyPr/>
                    <a:lstStyle/>
                    <a:p>
                      <a:pPr algn="l"/>
                      <a:r>
                        <a:rPr lang="zh-CN" altLang="en-US" sz="1600" b="1" dirty="0" smtClean="0">
                          <a:solidFill>
                            <a:srgbClr val="0000FF"/>
                          </a:solidFill>
                          <a:latin typeface="微软雅黑" pitchFamily="34" charset="-122"/>
                          <a:ea typeface="微软雅黑" pitchFamily="34" charset="-122"/>
                        </a:rPr>
                        <a:t>专用网</a:t>
                      </a:r>
                      <a:r>
                        <a:rPr lang="zh-CN" altLang="en-US" sz="1600" b="1" dirty="0" smtClean="0">
                          <a:latin typeface="微软雅黑" pitchFamily="34" charset="-122"/>
                          <a:ea typeface="微软雅黑" pitchFamily="34" charset="-122"/>
                        </a:rPr>
                        <a:t> </a:t>
                      </a:r>
                      <a:endParaRPr lang="en-US" altLang="zh-CN" sz="1600" b="1" dirty="0" smtClean="0">
                        <a:latin typeface="微软雅黑" pitchFamily="34" charset="-122"/>
                        <a:ea typeface="微软雅黑" pitchFamily="34" charset="-122"/>
                      </a:endParaRPr>
                    </a:p>
                    <a:p>
                      <a:pPr algn="l"/>
                      <a:r>
                        <a:rPr lang="en-US" altLang="zh-CN" sz="1600" b="1" dirty="0" smtClean="0">
                          <a:latin typeface="微软雅黑" pitchFamily="34" charset="-122"/>
                          <a:ea typeface="微软雅黑"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为特殊业务工作的需要而建造的网络。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0436720"/>
                  </a:ext>
                </a:extLst>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itchFamily="34" charset="-122"/>
                <a:ea typeface="微软雅黑" pitchFamily="34" charset="-122"/>
              </a:rPr>
              <a:t>公用网和专用网都可以传送多种业务。如传送的是计算机数据，则分别是</a:t>
            </a:r>
            <a:r>
              <a:rPr lang="zh-CN" altLang="en-US" b="1" dirty="0">
                <a:solidFill>
                  <a:srgbClr val="C00000"/>
                </a:solidFill>
                <a:latin typeface="微软雅黑" pitchFamily="34" charset="-122"/>
                <a:ea typeface="微软雅黑" pitchFamily="34" charset="-122"/>
              </a:rPr>
              <a:t>公用计算机网络</a:t>
            </a:r>
            <a:r>
              <a:rPr lang="zh-CN" altLang="en-US" b="1" dirty="0">
                <a:latin typeface="微软雅黑" pitchFamily="34" charset="-122"/>
                <a:ea typeface="微软雅黑" pitchFamily="34" charset="-122"/>
              </a:rPr>
              <a:t>和</a:t>
            </a:r>
            <a:r>
              <a:rPr lang="zh-CN" altLang="en-US" b="1" dirty="0">
                <a:solidFill>
                  <a:srgbClr val="C00000"/>
                </a:solidFill>
                <a:latin typeface="微软雅黑" pitchFamily="34" charset="-122"/>
                <a:ea typeface="微软雅黑" pitchFamily="34" charset="-122"/>
              </a:rPr>
              <a:t>专用计算机网络。 </a:t>
            </a:r>
          </a:p>
        </p:txBody>
      </p:sp>
    </p:spTree>
    <p:extLst>
      <p:ext uri="{BB962C8B-B14F-4D97-AF65-F5344CB8AC3E}">
        <p14:creationId xmlns:p14="http://schemas.microsoft.com/office/powerpoint/2010/main" val="9783827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smtClean="0">
                <a:solidFill>
                  <a:srgbClr val="C00000"/>
                </a:solidFill>
              </a:rPr>
              <a:t>接</a:t>
            </a:r>
            <a:r>
              <a:rPr lang="zh-CN" altLang="en-US" dirty="0">
                <a:solidFill>
                  <a:srgbClr val="C00000"/>
                </a:solidFill>
              </a:rPr>
              <a:t>入网 </a:t>
            </a:r>
            <a:r>
              <a:rPr lang="en-US" altLang="zh-CN" dirty="0">
                <a:solidFill>
                  <a:srgbClr val="C00000"/>
                </a:solidFill>
              </a:rPr>
              <a:t>AN </a:t>
            </a:r>
            <a:r>
              <a:rPr lang="en-US" altLang="zh-CN" dirty="0"/>
              <a:t>(Access Network</a:t>
            </a:r>
            <a:r>
              <a:rPr lang="en-US" altLang="zh-CN" dirty="0" smtClean="0"/>
              <a:t>)</a:t>
            </a:r>
          </a:p>
          <a:p>
            <a:pPr marL="622300" lvl="1"/>
            <a:r>
              <a:rPr lang="zh-CN" altLang="en-US" dirty="0" smtClean="0"/>
              <a:t>又称为</a:t>
            </a:r>
            <a:r>
              <a:rPr lang="zh-CN" altLang="en-US" dirty="0">
                <a:solidFill>
                  <a:srgbClr val="0000FF"/>
                </a:solidFill>
              </a:rPr>
              <a:t>本地接入网</a:t>
            </a:r>
            <a:r>
              <a:rPr lang="zh-CN" altLang="en-US" dirty="0"/>
              <a:t>或</a:t>
            </a:r>
            <a:r>
              <a:rPr lang="zh-CN" altLang="en-US" dirty="0">
                <a:solidFill>
                  <a:srgbClr val="0000FF"/>
                </a:solidFill>
              </a:rPr>
              <a:t>居民接</a:t>
            </a:r>
            <a:r>
              <a:rPr lang="zh-CN" altLang="en-US" dirty="0" smtClean="0">
                <a:solidFill>
                  <a:srgbClr val="0000FF"/>
                </a:solidFill>
              </a:rPr>
              <a:t>入网。</a:t>
            </a:r>
            <a:endParaRPr lang="en-US" altLang="zh-CN" dirty="0" smtClean="0">
              <a:solidFill>
                <a:srgbClr val="0000FF"/>
              </a:solidFill>
            </a:endParaRPr>
          </a:p>
          <a:p>
            <a:pPr marL="622300" lvl="1"/>
            <a:r>
              <a:rPr lang="zh-CN" altLang="en-US" dirty="0">
                <a:solidFill>
                  <a:srgbClr val="0000FF"/>
                </a:solidFill>
              </a:rPr>
              <a:t>用于将用户接入互联网。</a:t>
            </a:r>
          </a:p>
          <a:p>
            <a:pPr marL="622300" lvl="1"/>
            <a:r>
              <a:rPr lang="zh-CN" altLang="en-US" dirty="0" smtClean="0"/>
              <a:t>实际上</a:t>
            </a:r>
            <a:r>
              <a:rPr lang="zh-CN" altLang="en-US" dirty="0"/>
              <a:t>就是</a:t>
            </a:r>
            <a:r>
              <a:rPr lang="zh-CN" altLang="en-US" dirty="0" smtClean="0"/>
              <a:t>本地 </a:t>
            </a:r>
            <a:r>
              <a:rPr lang="en-US" altLang="zh-CN" dirty="0" smtClean="0"/>
              <a:t>ISP </a:t>
            </a:r>
            <a:r>
              <a:rPr lang="zh-CN" altLang="en-US" dirty="0" smtClean="0"/>
              <a:t>所</a:t>
            </a:r>
            <a:r>
              <a:rPr lang="zh-CN" altLang="en-US" dirty="0"/>
              <a:t>拥有的网络，它</a:t>
            </a:r>
            <a:r>
              <a:rPr lang="zh-CN" altLang="en-US" dirty="0" smtClean="0"/>
              <a:t>既</a:t>
            </a:r>
            <a:r>
              <a:rPr lang="zh-CN" altLang="en-US" dirty="0"/>
              <a:t>不</a:t>
            </a:r>
            <a:r>
              <a:rPr lang="zh-CN" altLang="en-US" dirty="0" smtClean="0"/>
              <a:t>是</a:t>
            </a:r>
            <a:r>
              <a:rPr lang="zh-CN" altLang="en-US" dirty="0"/>
              <a:t>互联网的核心部分，也不是互联网的边缘部分。</a:t>
            </a:r>
          </a:p>
          <a:p>
            <a:pPr marL="622300" lvl="1"/>
            <a:r>
              <a:rPr lang="zh-CN" altLang="en-US" dirty="0" smtClean="0"/>
              <a:t>是</a:t>
            </a:r>
            <a:r>
              <a:rPr lang="zh-CN" altLang="en-US" dirty="0"/>
              <a:t>从某个用户端系统到</a:t>
            </a:r>
            <a:r>
              <a:rPr lang="zh-CN" altLang="en-US" dirty="0" smtClean="0"/>
              <a:t>本地 </a:t>
            </a:r>
            <a:r>
              <a:rPr lang="en-US" altLang="zh-CN" dirty="0" smtClean="0"/>
              <a:t>ISP </a:t>
            </a:r>
            <a:r>
              <a:rPr lang="zh-CN" altLang="en-US" dirty="0" smtClean="0"/>
              <a:t>的</a:t>
            </a:r>
            <a:r>
              <a:rPr lang="zh-CN" altLang="en-US" dirty="0" smtClean="0">
                <a:solidFill>
                  <a:srgbClr val="C00000"/>
                </a:solidFill>
              </a:rPr>
              <a:t>第一</a:t>
            </a:r>
            <a:r>
              <a:rPr lang="zh-CN" altLang="en-US" dirty="0">
                <a:solidFill>
                  <a:srgbClr val="C00000"/>
                </a:solidFill>
              </a:rPr>
              <a:t>个</a:t>
            </a:r>
            <a:r>
              <a:rPr lang="zh-CN" altLang="en-US" dirty="0"/>
              <a:t>路由器（也称为边缘路由器）之间的一种网络</a:t>
            </a:r>
            <a:r>
              <a:rPr lang="zh-CN" altLang="en-US" dirty="0" smtClean="0"/>
              <a:t>。</a:t>
            </a:r>
            <a:endParaRPr lang="en-US" altLang="zh-CN" dirty="0" smtClean="0"/>
          </a:p>
          <a:p>
            <a:pPr marL="622300" lvl="1"/>
            <a:r>
              <a:rPr lang="zh-CN" altLang="en-US" dirty="0"/>
              <a:t>从覆盖的范围看，很多接入网还是属于局域网</a:t>
            </a:r>
            <a:r>
              <a:rPr lang="zh-CN" altLang="en-US" dirty="0" smtClean="0"/>
              <a:t>。</a:t>
            </a:r>
            <a:endParaRPr lang="zh-CN" altLang="en-US" dirty="0"/>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a:t>
            </a:r>
            <a:r>
              <a:rPr lang="zh-CN" altLang="en-US" dirty="0" smtClean="0"/>
              <a:t>网络</a:t>
            </a:r>
            <a:endParaRPr lang="zh-CN" altLang="en-US" dirty="0"/>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smtClean="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2119" r="11766"/>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6"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7"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8"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10"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042085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a:t>
            </a:r>
            <a:r>
              <a:rPr lang="zh-CN" altLang="en-US" dirty="0" smtClean="0"/>
              <a:t>性能指标</a:t>
            </a:r>
            <a:endParaRPr lang="zh-CN" altLang="en-US" dirty="0"/>
          </a:p>
        </p:txBody>
      </p:sp>
      <p:graphicFrame>
        <p:nvGraphicFramePr>
          <p:cNvPr id="5" name="图示 4"/>
          <p:cNvGraphicFramePr/>
          <p:nvPr>
            <p:extLst>
              <p:ext uri="{D42A27DB-BD31-4B8C-83A1-F6EECF244321}">
                <p14:modId xmlns:p14="http://schemas.microsoft.com/office/powerpoint/2010/main" val="2189739699"/>
              </p:ext>
            </p:extLst>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smtClean="0">
                <a:solidFill>
                  <a:srgbClr val="C00000"/>
                </a:solidFill>
                <a:latin typeface="微软雅黑" panose="020B0503020204020204" pitchFamily="34" charset="-122"/>
                <a:ea typeface="微软雅黑" panose="020B0503020204020204" pitchFamily="34" charset="-122"/>
              </a:rPr>
              <a:t>性能指标：</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smtClean="0">
                <a:solidFill>
                  <a:prstClr val="black"/>
                </a:solidFill>
                <a:latin typeface="微软雅黑" panose="020B0503020204020204" pitchFamily="34" charset="-122"/>
                <a:ea typeface="微软雅黑" panose="020B0503020204020204" pitchFamily="34" charset="-122"/>
              </a:rPr>
              <a:t>从</a:t>
            </a:r>
            <a:r>
              <a:rPr lang="zh-CN" altLang="en-US" sz="2000" b="1" dirty="0">
                <a:solidFill>
                  <a:prstClr val="black"/>
                </a:solidFill>
                <a:latin typeface="微软雅黑" panose="020B0503020204020204" pitchFamily="34" charset="-122"/>
                <a:ea typeface="微软雅黑" panose="020B0503020204020204" pitchFamily="34" charset="-122"/>
              </a:rPr>
              <a:t>不同的方面来度量计算机网络的性能。</a:t>
            </a:r>
          </a:p>
        </p:txBody>
      </p:sp>
    </p:spTree>
    <p:extLst>
      <p:ext uri="{BB962C8B-B14F-4D97-AF65-F5344CB8AC3E}">
        <p14:creationId xmlns:p14="http://schemas.microsoft.com/office/powerpoint/2010/main" val="928432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最</a:t>
            </a:r>
            <a:r>
              <a:rPr lang="zh-CN" altLang="en-US" dirty="0"/>
              <a:t>重要的一个</a:t>
            </a:r>
            <a:r>
              <a:rPr lang="zh-CN" altLang="en-US" dirty="0" smtClean="0"/>
              <a:t>性能指标。</a:t>
            </a:r>
            <a:endParaRPr lang="en-US" altLang="zh-CN" dirty="0" smtClean="0"/>
          </a:p>
          <a:p>
            <a:r>
              <a:rPr lang="zh-CN" altLang="en-US" dirty="0" smtClean="0"/>
              <a:t>指</a:t>
            </a:r>
            <a:r>
              <a:rPr lang="zh-CN" altLang="en-US" dirty="0"/>
              <a:t>的是</a:t>
            </a:r>
            <a:r>
              <a:rPr lang="zh-CN" altLang="en-US" dirty="0">
                <a:solidFill>
                  <a:srgbClr val="C00000"/>
                </a:solidFill>
              </a:rPr>
              <a:t>数据的传送速率</a:t>
            </a:r>
            <a:r>
              <a:rPr lang="zh-CN" altLang="en-US" dirty="0" smtClean="0">
                <a:solidFill>
                  <a:srgbClr val="C00000"/>
                </a:solidFill>
              </a:rPr>
              <a:t>，</a:t>
            </a:r>
            <a:r>
              <a:rPr lang="zh-CN" altLang="en-US" dirty="0" smtClean="0"/>
              <a:t>也</a:t>
            </a:r>
            <a:r>
              <a:rPr lang="zh-CN" altLang="en-US" dirty="0"/>
              <a:t>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p>
          <a:p>
            <a:r>
              <a:rPr lang="zh-CN" altLang="en-US" dirty="0" smtClean="0">
                <a:solidFill>
                  <a:srgbClr val="0000FF"/>
                </a:solidFill>
              </a:rPr>
              <a:t>单位：</a:t>
            </a:r>
            <a:r>
              <a:rPr lang="en-US" altLang="zh-CN" dirty="0" smtClean="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smtClean="0"/>
              <a:t>Gbit</a:t>
            </a:r>
            <a:r>
              <a:rPr lang="en-US" altLang="zh-CN" dirty="0" smtClean="0"/>
              <a:t>/s </a:t>
            </a:r>
            <a:r>
              <a:rPr lang="zh-CN" altLang="en-US" dirty="0" smtClean="0"/>
              <a:t>等。</a:t>
            </a:r>
            <a:endParaRPr lang="en-US" altLang="zh-CN" dirty="0" smtClean="0"/>
          </a:p>
          <a:p>
            <a:pPr marL="0" indent="0">
              <a:buNone/>
            </a:pPr>
            <a:r>
              <a:rPr lang="en-US" altLang="zh-CN" dirty="0" smtClean="0"/>
              <a:t>    </a:t>
            </a:r>
            <a:r>
              <a:rPr lang="zh-CN" altLang="en-US" dirty="0" smtClean="0"/>
              <a:t>例如 </a:t>
            </a:r>
            <a:r>
              <a:rPr lang="en-US" altLang="zh-CN" dirty="0" smtClean="0"/>
              <a:t>4 </a:t>
            </a:r>
            <a:r>
              <a:rPr lang="en-US" altLang="zh-CN" dirty="0">
                <a:sym typeface="Symbol"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p>
          <a:p>
            <a:r>
              <a:rPr lang="zh-CN" altLang="en-US" dirty="0" smtClean="0"/>
              <a:t>速率</a:t>
            </a:r>
            <a:r>
              <a:rPr lang="zh-CN" altLang="en-US" dirty="0"/>
              <a:t>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p>
        </p:txBody>
      </p:sp>
      <p:sp>
        <p:nvSpPr>
          <p:cNvPr id="5" name="文本占位符 4"/>
          <p:cNvSpPr>
            <a:spLocks noGrp="1"/>
          </p:cNvSpPr>
          <p:nvPr>
            <p:ph type="body" sz="quarter" idx="11"/>
          </p:nvPr>
        </p:nvSpPr>
        <p:spPr/>
        <p:txBody>
          <a:bodyPr/>
          <a:lstStyle/>
          <a:p>
            <a:r>
              <a:rPr lang="en-US" altLang="zh-CN" dirty="0"/>
              <a:t>1. </a:t>
            </a:r>
            <a:r>
              <a:rPr lang="zh-CN" altLang="en-US" dirty="0" smtClean="0"/>
              <a:t>速率</a:t>
            </a:r>
            <a:endParaRPr lang="zh-CN" altLang="en-US" dirty="0"/>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9182"/>
          </a:xfrm>
          <a:prstGeom prst="rect">
            <a:avLst/>
          </a:prstGeom>
          <a:noFill/>
        </p:spPr>
        <p:txBody>
          <a:bodyPr wrap="square" rtlCol="0">
            <a:spAutoFit/>
          </a:bodyPr>
          <a:lstStyle/>
          <a:p>
            <a:pPr>
              <a:lnSpc>
                <a:spcPts val="2600"/>
              </a:lnSpc>
            </a:pPr>
            <a:r>
              <a:rPr lang="zh-CN" altLang="zh-CN" sz="1600" b="1" dirty="0" smtClean="0">
                <a:latin typeface="微软雅黑" panose="020B0503020204020204" pitchFamily="34" charset="-122"/>
                <a:ea typeface="微软雅黑" panose="020B0503020204020204" pitchFamily="34" charset="-122"/>
              </a:rPr>
              <a:t>千</a:t>
            </a:r>
            <a:r>
              <a:rPr lang="en-US" altLang="zh-CN" sz="1600" b="1" dirty="0" smtClean="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M</a:t>
            </a:r>
            <a:endParaRPr lang="en-US" altLang="zh-CN" sz="1600" b="1" dirty="0">
              <a:latin typeface="微软雅黑" panose="020B0503020204020204" pitchFamily="34" charset="-122"/>
              <a:ea typeface="微软雅黑" panose="020B0503020204020204" pitchFamily="34" charset="-122"/>
            </a:endParaRP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字节 </a:t>
            </a:r>
            <a:r>
              <a:rPr lang="en-US" altLang="zh-CN" sz="1600" b="1" dirty="0" smtClean="0">
                <a:latin typeface="微软雅黑" panose="020B0503020204020204" pitchFamily="34" charset="-122"/>
                <a:ea typeface="微软雅黑" panose="020B0503020204020204" pitchFamily="34" charset="-122"/>
              </a:rPr>
              <a:t>(Byte) </a:t>
            </a:r>
            <a:r>
              <a:rPr lang="en-US" altLang="zh-CN" sz="1600" b="1" dirty="0">
                <a:latin typeface="微软雅黑" panose="020B0503020204020204" pitchFamily="34" charset="-122"/>
                <a:ea typeface="微软雅黑" panose="020B0503020204020204" pitchFamily="34" charset="-122"/>
              </a:rPr>
              <a:t>=  8 </a:t>
            </a:r>
            <a:r>
              <a:rPr lang="zh-CN" altLang="en-US" sz="1600" b="1" dirty="0" smtClean="0">
                <a:latin typeface="微软雅黑" panose="020B0503020204020204" pitchFamily="34" charset="-122"/>
                <a:ea typeface="微软雅黑" panose="020B0503020204020204" pitchFamily="34" charset="-122"/>
              </a:rPr>
              <a:t>比特 </a:t>
            </a:r>
            <a:r>
              <a:rPr lang="en-US" altLang="zh-CN" sz="1600" b="1" dirty="0" smtClean="0">
                <a:latin typeface="微软雅黑" panose="020B0503020204020204" pitchFamily="34" charset="-122"/>
                <a:ea typeface="微软雅黑" panose="020B0503020204020204" pitchFamily="34" charset="-122"/>
              </a:rPr>
              <a:t>(bit</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7537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2087418391"/>
              </p:ext>
            </p:extLst>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itchFamily="34" charset="-122"/>
                <a:ea typeface="微软雅黑" pitchFamily="34" charset="-122"/>
              </a:rPr>
              <a:t>两者</a:t>
            </a:r>
            <a:r>
              <a:rPr lang="zh-CN" altLang="zh-CN" b="1" dirty="0" smtClean="0">
                <a:solidFill>
                  <a:srgbClr val="C00000"/>
                </a:solidFill>
                <a:latin typeface="微软雅黑" pitchFamily="34" charset="-122"/>
                <a:ea typeface="微软雅黑" pitchFamily="34" charset="-122"/>
              </a:rPr>
              <a:t>本质相同</a:t>
            </a:r>
            <a:r>
              <a:rPr lang="zh-CN" altLang="zh-CN"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smtClean="0">
                <a:latin typeface="微软雅黑" pitchFamily="34" charset="-122"/>
                <a:ea typeface="微软雅黑" pitchFamily="34" charset="-122"/>
              </a:rPr>
              <a:t>一</a:t>
            </a:r>
            <a:r>
              <a:rPr lang="zh-CN" altLang="zh-CN" b="1" dirty="0">
                <a:latin typeface="微软雅黑" pitchFamily="34" charset="-122"/>
                <a:ea typeface="微软雅黑" pitchFamily="34" charset="-122"/>
              </a:rPr>
              <a:t>条通信链路的“带宽”越宽，其所能传输的“最高数据率”也越高。</a:t>
            </a:r>
          </a:p>
        </p:txBody>
      </p:sp>
    </p:spTree>
    <p:extLst>
      <p:ext uri="{BB962C8B-B14F-4D97-AF65-F5344CB8AC3E}">
        <p14:creationId xmlns:p14="http://schemas.microsoft.com/office/powerpoint/2010/main" val="132909597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a:t>
            </a:r>
            <a:r>
              <a:rPr lang="zh-CN" altLang="en-US" dirty="0" smtClean="0"/>
              <a:t>时间内</a:t>
            </a:r>
            <a:r>
              <a:rPr lang="zh-CN" altLang="en-US" dirty="0"/>
              <a:t>通过某个网络（或信道、接口）的</a:t>
            </a:r>
            <a:r>
              <a:rPr lang="zh-CN" altLang="en-US" dirty="0" smtClean="0">
                <a:solidFill>
                  <a:srgbClr val="C00000"/>
                </a:solidFill>
              </a:rPr>
              <a:t>实际数据</a:t>
            </a:r>
            <a:r>
              <a:rPr lang="zh-CN" altLang="en-US" dirty="0">
                <a:solidFill>
                  <a:srgbClr val="C00000"/>
                </a:solidFill>
              </a:rPr>
              <a:t>量</a:t>
            </a:r>
            <a:r>
              <a:rPr lang="zh-CN" altLang="en-US" dirty="0" smtClean="0">
                <a:solidFill>
                  <a:srgbClr val="C00000"/>
                </a:solidFill>
              </a:rPr>
              <a:t>。</a:t>
            </a:r>
            <a:endParaRPr lang="en-US" altLang="zh-CN" dirty="0" smtClean="0">
              <a:solidFill>
                <a:srgbClr val="C00000"/>
              </a:solidFill>
            </a:endParaRPr>
          </a:p>
          <a:p>
            <a:r>
              <a:rPr lang="zh-CN" altLang="en-US" dirty="0" smtClean="0"/>
              <a:t>受</a:t>
            </a:r>
            <a:r>
              <a:rPr lang="zh-CN" altLang="en-US" dirty="0"/>
              <a:t>网络的带宽或网络的额定速率的限制</a:t>
            </a:r>
            <a:r>
              <a:rPr lang="zh-CN" altLang="en-US" dirty="0" smtClean="0"/>
              <a:t>。</a:t>
            </a:r>
            <a:endParaRPr lang="en-US" altLang="zh-CN" dirty="0" smtClean="0"/>
          </a:p>
          <a:p>
            <a:pPr lvl="1"/>
            <a:r>
              <a:rPr lang="zh-CN" altLang="en-US" dirty="0"/>
              <a:t>额定速率是绝对上限值</a:t>
            </a:r>
            <a:r>
              <a:rPr lang="zh-CN" altLang="en-US" dirty="0" smtClean="0"/>
              <a:t>。</a:t>
            </a:r>
            <a:endParaRPr lang="en-US" altLang="zh-CN" dirty="0" smtClean="0"/>
          </a:p>
          <a:p>
            <a:pPr lvl="1"/>
            <a:r>
              <a:rPr lang="zh-CN" altLang="en-US" dirty="0" smtClean="0"/>
              <a:t>可能会远小于</a:t>
            </a:r>
            <a:r>
              <a:rPr lang="zh-CN" altLang="en-US" dirty="0"/>
              <a:t>额定速率</a:t>
            </a:r>
            <a:r>
              <a:rPr lang="zh-CN" altLang="en-US" dirty="0" smtClean="0"/>
              <a:t>，甚至下降</a:t>
            </a:r>
            <a:r>
              <a:rPr lang="zh-CN" altLang="en-US" dirty="0"/>
              <a:t>到零！</a:t>
            </a:r>
            <a:endParaRPr lang="en-US" altLang="zh-CN" dirty="0" smtClean="0"/>
          </a:p>
          <a:p>
            <a:r>
              <a:rPr lang="zh-CN" altLang="en-US" dirty="0" smtClean="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p>
        </p:txBody>
      </p:sp>
      <p:sp>
        <p:nvSpPr>
          <p:cNvPr id="3" name="文本占位符 2"/>
          <p:cNvSpPr>
            <a:spLocks noGrp="1"/>
          </p:cNvSpPr>
          <p:nvPr>
            <p:ph type="body" sz="quarter" idx="11"/>
          </p:nvPr>
        </p:nvSpPr>
        <p:spPr/>
        <p:txBody>
          <a:bodyPr/>
          <a:lstStyle/>
          <a:p>
            <a:r>
              <a:rPr lang="en-US" altLang="zh-CN" dirty="0"/>
              <a:t>3. </a:t>
            </a:r>
            <a:r>
              <a:rPr lang="zh-CN" altLang="en-US" dirty="0" smtClean="0"/>
              <a:t>吞吐量 </a:t>
            </a:r>
            <a:r>
              <a:rPr lang="en-US" altLang="zh-CN" dirty="0" smtClean="0"/>
              <a:t>(</a:t>
            </a:r>
            <a:r>
              <a:rPr lang="en-US" altLang="zh-CN" dirty="0"/>
              <a:t>throughput)</a:t>
            </a:r>
            <a:endParaRPr lang="zh-CN" altLang="en-US" dirty="0"/>
          </a:p>
        </p:txBody>
      </p:sp>
    </p:spTree>
    <p:extLst>
      <p:ext uri="{BB962C8B-B14F-4D97-AF65-F5344CB8AC3E}">
        <p14:creationId xmlns:p14="http://schemas.microsoft.com/office/powerpoint/2010/main" val="4131284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smtClean="0"/>
              <a:t>组成：</a:t>
            </a:r>
            <a:endParaRPr lang="zh-CN" altLang="en-US" dirty="0"/>
          </a:p>
          <a:p>
            <a:pPr lvl="1"/>
            <a:r>
              <a:rPr lang="zh-CN" altLang="en-US" dirty="0"/>
              <a:t>（</a:t>
            </a:r>
            <a:r>
              <a:rPr lang="en-US" altLang="zh-CN" dirty="0" smtClean="0"/>
              <a:t>1</a:t>
            </a:r>
            <a:r>
              <a:rPr lang="zh-CN" altLang="en-US" dirty="0" smtClean="0"/>
              <a:t>）发送时延</a:t>
            </a:r>
            <a:endParaRPr lang="en-US" altLang="zh-CN" dirty="0" smtClean="0"/>
          </a:p>
          <a:p>
            <a:pPr lvl="1"/>
            <a:r>
              <a:rPr lang="zh-CN" altLang="en-US" dirty="0" smtClean="0"/>
              <a:t>（</a:t>
            </a:r>
            <a:r>
              <a:rPr lang="en-US" altLang="zh-CN" dirty="0" smtClean="0"/>
              <a:t>2</a:t>
            </a:r>
            <a:r>
              <a:rPr lang="zh-CN" altLang="en-US" dirty="0" smtClean="0"/>
              <a:t>）传播</a:t>
            </a:r>
            <a:r>
              <a:rPr lang="zh-CN" altLang="en-US" dirty="0"/>
              <a:t>时延</a:t>
            </a:r>
          </a:p>
          <a:p>
            <a:pPr lvl="1"/>
            <a:r>
              <a:rPr lang="zh-CN" altLang="en-US" dirty="0" smtClean="0"/>
              <a:t>（</a:t>
            </a:r>
            <a:r>
              <a:rPr lang="en-US" altLang="zh-CN" dirty="0" smtClean="0"/>
              <a:t>3</a:t>
            </a:r>
            <a:r>
              <a:rPr lang="zh-CN" altLang="en-US" dirty="0" smtClean="0"/>
              <a:t>）处理</a:t>
            </a:r>
            <a:r>
              <a:rPr lang="zh-CN" altLang="en-US" dirty="0"/>
              <a:t>时延</a:t>
            </a:r>
          </a:p>
          <a:p>
            <a:pPr lvl="1"/>
            <a:r>
              <a:rPr lang="zh-CN" altLang="en-US" dirty="0" smtClean="0"/>
              <a:t>（</a:t>
            </a:r>
            <a:r>
              <a:rPr lang="en-US" altLang="zh-CN" dirty="0" smtClean="0"/>
              <a:t>4</a:t>
            </a:r>
            <a:r>
              <a:rPr lang="zh-CN" altLang="en-US" dirty="0" smtClean="0"/>
              <a:t>）排队</a:t>
            </a:r>
            <a:r>
              <a:rPr lang="zh-CN" altLang="en-US" dirty="0"/>
              <a:t>时延</a:t>
            </a:r>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Tree>
    <p:extLst>
      <p:ext uri="{BB962C8B-B14F-4D97-AF65-F5344CB8AC3E}">
        <p14:creationId xmlns:p14="http://schemas.microsoft.com/office/powerpoint/2010/main" val="32293182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p>
          <a:p>
            <a:r>
              <a:rPr lang="zh-CN" altLang="en-US" dirty="0"/>
              <a:t>是主机或路由器发送数据帧所需要的</a:t>
            </a:r>
            <a:r>
              <a:rPr lang="zh-CN" altLang="en-US" dirty="0" smtClean="0"/>
              <a:t>时间，也就是</a:t>
            </a:r>
            <a:r>
              <a:rPr lang="zh-CN" altLang="en-US" dirty="0"/>
              <a:t>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6" name="组合 6"/>
          <p:cNvGrpSpPr>
            <a:grpSpLocks/>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发送时延 </a:t>
              </a:r>
              <a:r>
                <a:rPr lang="en-US" altLang="zh-CN" sz="2000" b="1" dirty="0">
                  <a:solidFill>
                    <a:srgbClr val="000066"/>
                  </a:solidFill>
                  <a:latin typeface="微软雅黑" pitchFamily="34" charset="-122"/>
                  <a:ea typeface="微软雅黑" pitchFamily="34" charset="-122"/>
                </a:rPr>
                <a:t>= </a:t>
              </a: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数据帧长度（</a:t>
              </a:r>
              <a:r>
                <a:rPr lang="en-US" altLang="zh-CN" sz="2000" b="1" dirty="0">
                  <a:solidFill>
                    <a:srgbClr val="000066"/>
                  </a:solidFill>
                  <a:latin typeface="微软雅黑" pitchFamily="34" charset="-122"/>
                  <a:ea typeface="微软雅黑" pitchFamily="34" charset="-122"/>
                </a:rPr>
                <a:t>bit</a:t>
              </a:r>
              <a:r>
                <a:rPr lang="zh-CN" altLang="en-US" sz="2000" b="1" dirty="0">
                  <a:solidFill>
                    <a:srgbClr val="000066"/>
                  </a:solidFill>
                  <a:latin typeface="微软雅黑" pitchFamily="34" charset="-122"/>
                  <a:ea typeface="微软雅黑" pitchFamily="34" charset="-122"/>
                </a:rPr>
                <a:t>）</a:t>
              </a: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发送速率（</a:t>
              </a:r>
              <a:r>
                <a:rPr lang="en-US" altLang="zh-CN" sz="2000" b="1" dirty="0">
                  <a:solidFill>
                    <a:srgbClr val="000066"/>
                  </a:solidFill>
                  <a:latin typeface="微软雅黑" pitchFamily="34" charset="-122"/>
                  <a:ea typeface="微软雅黑" pitchFamily="34" charset="-122"/>
                </a:rPr>
                <a:t>bit/s</a:t>
              </a:r>
              <a:r>
                <a:rPr lang="zh-CN" altLang="en-US" sz="2000" b="1" dirty="0">
                  <a:solidFill>
                    <a:srgbClr val="000066"/>
                  </a:solidFill>
                  <a:latin typeface="微软雅黑" pitchFamily="34" charset="-122"/>
                  <a:ea typeface="微软雅黑" pitchFamily="34" charset="-122"/>
                </a:rPr>
                <a:t>）</a:t>
              </a: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35197820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r>
              <a:rPr lang="zh-CN" altLang="en-US" dirty="0" smtClean="0"/>
              <a:t>。</a:t>
            </a:r>
            <a:endParaRPr lang="en-US" altLang="zh-CN" dirty="0" smtClean="0"/>
          </a:p>
          <a:p>
            <a:endParaRPr lang="en-US" altLang="zh-CN" dirty="0" smtClean="0"/>
          </a:p>
          <a:p>
            <a:endParaRPr lang="en-US" altLang="zh-CN" dirty="0"/>
          </a:p>
          <a:p>
            <a:endParaRPr lang="en-US" altLang="zh-CN" dirty="0" smtClean="0"/>
          </a:p>
          <a:p>
            <a:endParaRPr lang="en-US" altLang="zh-CN" dirty="0" smtClean="0"/>
          </a:p>
          <a:p>
            <a:r>
              <a:rPr lang="zh-CN" altLang="en-US" dirty="0"/>
              <a:t>电磁</a:t>
            </a:r>
            <a:r>
              <a:rPr lang="zh-CN" altLang="en-US" dirty="0" smtClean="0"/>
              <a:t>波</a:t>
            </a:r>
            <a:r>
              <a:rPr lang="zh-CN" altLang="en-US" dirty="0"/>
              <a:t>传播</a:t>
            </a:r>
            <a:r>
              <a:rPr lang="zh-CN" altLang="en-US" dirty="0" smtClean="0"/>
              <a:t>速率：</a:t>
            </a:r>
            <a:endParaRPr lang="en-US" altLang="zh-CN" dirty="0" smtClean="0"/>
          </a:p>
          <a:p>
            <a:pPr lvl="1"/>
            <a:r>
              <a:rPr lang="zh-CN" altLang="en-US" dirty="0" smtClean="0"/>
              <a:t>自由空间</a:t>
            </a:r>
            <a:r>
              <a:rPr lang="zh-CN" altLang="en-US" dirty="0"/>
              <a:t>的传播速率是</a:t>
            </a:r>
            <a:r>
              <a:rPr lang="zh-CN" altLang="en-US" dirty="0" smtClean="0"/>
              <a:t>光速 </a:t>
            </a:r>
            <a:r>
              <a:rPr lang="en-US" altLang="zh-CN" dirty="0" smtClean="0"/>
              <a:t>= 3.0 </a:t>
            </a:r>
            <a:r>
              <a:rPr lang="zh-CN" altLang="en-US" dirty="0" smtClean="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铜线电缆中的传播速率</a:t>
            </a:r>
            <a:r>
              <a:rPr lang="zh-CN" altLang="en-US" dirty="0" smtClean="0"/>
              <a:t>约 </a:t>
            </a:r>
            <a:r>
              <a:rPr lang="en-US" altLang="zh-CN" dirty="0" smtClean="0"/>
              <a:t>= 2.3 </a:t>
            </a:r>
            <a:r>
              <a:rPr lang="zh-CN" altLang="en-US" dirty="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光纤中的传播速率</a:t>
            </a:r>
            <a:r>
              <a:rPr lang="zh-CN" altLang="en-US" dirty="0" smtClean="0"/>
              <a:t>约 </a:t>
            </a:r>
            <a:r>
              <a:rPr lang="en-US" altLang="zh-CN" dirty="0" smtClean="0"/>
              <a:t>=</a:t>
            </a:r>
            <a:r>
              <a:rPr lang="zh-CN" altLang="en-US" dirty="0" smtClean="0"/>
              <a:t> </a:t>
            </a:r>
            <a:r>
              <a:rPr lang="en-US" altLang="zh-CN" dirty="0" smtClean="0"/>
              <a:t>2.0 </a:t>
            </a:r>
            <a:r>
              <a:rPr lang="zh-CN" altLang="en-US" dirty="0" smtClean="0"/>
              <a:t>ⅹ </a:t>
            </a:r>
            <a:r>
              <a:rPr lang="en-US" altLang="zh-CN" dirty="0" smtClean="0"/>
              <a:t>10</a:t>
            </a:r>
            <a:r>
              <a:rPr lang="en-US" altLang="zh-CN" baseline="30000" dirty="0" smtClean="0"/>
              <a:t>5</a:t>
            </a:r>
            <a:r>
              <a:rPr lang="en-US" altLang="zh-CN" dirty="0" smtClean="0"/>
              <a:t> km/s</a:t>
            </a:r>
            <a:endParaRPr lang="en-US" altLang="zh-CN"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3" name="组合 13"/>
          <p:cNvGrpSpPr>
            <a:grpSpLocks/>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传播时延 </a:t>
              </a:r>
              <a:r>
                <a:rPr lang="en-US" altLang="zh-CN" sz="2000" b="1" dirty="0">
                  <a:solidFill>
                    <a:srgbClr val="000066"/>
                  </a:solidFill>
                  <a:latin typeface="微软雅黑" pitchFamily="34" charset="-122"/>
                  <a:ea typeface="微软雅黑" pitchFamily="34" charset="-122"/>
                </a:rPr>
                <a:t>= </a:t>
              </a: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信道长度（米）</a:t>
              </a: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信号在信道上的传播速率（米</a:t>
              </a:r>
              <a:r>
                <a:rPr lang="en-US" altLang="zh-CN" sz="2000" b="1">
                  <a:solidFill>
                    <a:srgbClr val="000066"/>
                  </a:solidFill>
                  <a:latin typeface="微软雅黑" pitchFamily="34" charset="-122"/>
                  <a:ea typeface="微软雅黑" pitchFamily="34" charset="-122"/>
                </a:rPr>
                <a:t>/</a:t>
              </a:r>
              <a:r>
                <a:rPr lang="zh-CN" altLang="en-US" sz="2000" b="1">
                  <a:solidFill>
                    <a:srgbClr val="000066"/>
                  </a:solidFill>
                  <a:latin typeface="微软雅黑" pitchFamily="34" charset="-122"/>
                  <a:ea typeface="微软雅黑" pitchFamily="34" charset="-122"/>
                </a:rPr>
                <a:t>秒）</a:t>
              </a: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59751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互联网是</a:t>
              </a:r>
              <a:r>
                <a:rPr lang="zh-CN" altLang="en-US" sz="2000" b="1" dirty="0">
                  <a:solidFill>
                    <a:schemeClr val="bg1"/>
                  </a:solidFill>
                  <a:latin typeface="微软雅黑" pitchFamily="34" charset="-122"/>
                  <a:ea typeface="微软雅黑" pitchFamily="34" charset="-122"/>
                </a:rPr>
                <a:t>什么</a:t>
              </a:r>
              <a:r>
                <a:rPr lang="zh-CN" altLang="en-US" sz="2000" b="1" dirty="0" smtClean="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1512883145"/>
              </p:ext>
            </p:extLst>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0760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smtClean="0">
                <a:solidFill>
                  <a:srgbClr val="C00000"/>
                </a:solidFill>
              </a:rPr>
              <a:t>注意：</a:t>
            </a:r>
            <a:r>
              <a:rPr lang="zh-CN" altLang="en-US" sz="2000" dirty="0" smtClean="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a:t>
            </a:r>
            <a:r>
              <a:rPr lang="zh-CN" altLang="en-US" dirty="0" smtClean="0"/>
              <a:t>中，</a:t>
            </a:r>
            <a:r>
              <a:rPr lang="zh-CN" altLang="en-US" dirty="0"/>
              <a:t>与传输信道的长度（或信号传送的距离）没有任何关系</a:t>
            </a:r>
            <a:r>
              <a:rPr lang="zh-CN" altLang="en-US" dirty="0" smtClean="0"/>
              <a:t>。</a:t>
            </a:r>
            <a:endParaRPr lang="en-US" altLang="zh-CN" dirty="0" smtClean="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Tree>
    <p:extLst>
      <p:ext uri="{BB962C8B-B14F-4D97-AF65-F5344CB8AC3E}">
        <p14:creationId xmlns:p14="http://schemas.microsoft.com/office/powerpoint/2010/main" val="183324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a:t>
            </a:r>
            <a:r>
              <a:rPr lang="zh-CN" altLang="en-US" dirty="0" smtClean="0">
                <a:solidFill>
                  <a:srgbClr val="0000FF"/>
                </a:solidFill>
              </a:rPr>
              <a:t>时延</a:t>
            </a:r>
            <a:endParaRPr lang="en-US" altLang="zh-CN" dirty="0" smtClean="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smtClean="0"/>
              <a:t>处理和转发所</a:t>
            </a:r>
            <a:r>
              <a:rPr lang="zh-CN" altLang="en-US" dirty="0"/>
              <a:t>经历的时延。</a:t>
            </a:r>
          </a:p>
          <a:p>
            <a:pPr lvl="1"/>
            <a:r>
              <a:rPr lang="zh-CN" altLang="en-US" dirty="0"/>
              <a:t>排队时延的长短往往取决于网络中当时的通信量。当网络的通信量很大时会发生队列溢出，使分组丢失，这相当于排队时延为无穷大。</a:t>
            </a:r>
            <a:endParaRPr lang="en-US" altLang="zh-CN" dirty="0" smtClean="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p>
        </p:txBody>
      </p:sp>
    </p:spTree>
    <p:extLst>
      <p:ext uri="{BB962C8B-B14F-4D97-AF65-F5344CB8AC3E}">
        <p14:creationId xmlns:p14="http://schemas.microsoft.com/office/powerpoint/2010/main" val="10416022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一般说来，小时延的网络要</a:t>
            </a:r>
            <a:r>
              <a:rPr lang="zh-CN" altLang="en-US" dirty="0">
                <a:solidFill>
                  <a:srgbClr val="C00000"/>
                </a:solidFill>
              </a:rPr>
              <a:t>优于</a:t>
            </a:r>
            <a:r>
              <a:rPr lang="zh-CN" altLang="en-US" dirty="0"/>
              <a:t>大时延的网络</a:t>
            </a:r>
            <a:r>
              <a:rPr lang="zh-CN" altLang="en-US" dirty="0" smtClean="0"/>
              <a:t>。</a:t>
            </a:r>
            <a:endParaRPr lang="en-US" altLang="zh-CN" dirty="0" smtClean="0"/>
          </a:p>
          <a:p>
            <a:r>
              <a:rPr lang="zh-CN" altLang="en-US" dirty="0" smtClean="0"/>
              <a:t>在</a:t>
            </a:r>
            <a:r>
              <a:rPr lang="zh-CN" altLang="en-US" dirty="0"/>
              <a:t>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smtClean="0"/>
          </a:p>
          <a:p>
            <a:endParaRPr lang="en-US" altLang="zh-CN" dirty="0"/>
          </a:p>
          <a:p>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itchFamily="2"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itchFamily="34" charset="-122"/>
                <a:ea typeface="微软雅黑" pitchFamily="34" charset="-122"/>
              </a:rPr>
              <a:t>总时延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传播</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处理时延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排队时延</a:t>
            </a: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itchFamily="34" charset="-122"/>
                <a:ea typeface="微软雅黑" pitchFamily="34" charset="-122"/>
              </a:rPr>
              <a:t>必须指出，在总时延中，究竟是哪一种时延</a:t>
            </a:r>
            <a:r>
              <a:rPr lang="zh-CN" altLang="zh-CN" b="1" dirty="0">
                <a:solidFill>
                  <a:srgbClr val="0000CC"/>
                </a:solidFill>
                <a:latin typeface="微软雅黑" pitchFamily="34" charset="-122"/>
                <a:ea typeface="微软雅黑" pitchFamily="34" charset="-122"/>
              </a:rPr>
              <a:t>占主导地位</a:t>
            </a:r>
            <a:r>
              <a:rPr lang="zh-CN" altLang="zh-CN" b="1" dirty="0">
                <a:latin typeface="微软雅黑" pitchFamily="34" charset="-122"/>
                <a:ea typeface="微软雅黑" pitchFamily="34" charset="-122"/>
              </a:rPr>
              <a:t>，必须具体分析</a:t>
            </a:r>
            <a:r>
              <a:rPr lang="zh-CN" altLang="en-US" b="1" dirty="0">
                <a:latin typeface="微软雅黑" pitchFamily="34" charset="-122"/>
                <a:ea typeface="微软雅黑" pitchFamily="34" charset="-122"/>
              </a:rPr>
              <a:t>。</a:t>
            </a:r>
          </a:p>
        </p:txBody>
      </p:sp>
    </p:spTree>
    <p:extLst>
      <p:ext uri="{BB962C8B-B14F-4D97-AF65-F5344CB8AC3E}">
        <p14:creationId xmlns:p14="http://schemas.microsoft.com/office/powerpoint/2010/main" val="39509313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a:ex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ea typeface="黑体" pitchFamily="49" charset="-122"/>
              </a:rPr>
              <a:t>队列</a:t>
            </a:r>
          </a:p>
        </p:txBody>
      </p:sp>
      <p:grpSp>
        <p:nvGrpSpPr>
          <p:cNvPr id="25" name="Group 45"/>
          <p:cNvGrpSpPr>
            <a:grpSpLocks/>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smtClean="0">
                  <a:solidFill>
                    <a:schemeClr val="bg1"/>
                  </a:solidFill>
                  <a:latin typeface="微软雅黑" pitchFamily="34" charset="-122"/>
                  <a:ea typeface="微软雅黑" pitchFamily="34" charset="-122"/>
                </a:rPr>
                <a:t>在发送器产生</a:t>
              </a:r>
              <a:r>
                <a:rPr kumimoji="1" lang="zh-CN" altLang="en-US" sz="1400" b="1" dirty="0">
                  <a:solidFill>
                    <a:schemeClr val="bg1"/>
                  </a:solidFill>
                  <a:latin typeface="微软雅黑" pitchFamily="34" charset="-122"/>
                  <a:ea typeface="微软雅黑" pitchFamily="34" charset="-122"/>
                </a:rPr>
                <a:t>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smtClean="0">
                  <a:solidFill>
                    <a:schemeClr val="bg1"/>
                  </a:solidFill>
                  <a:latin typeface="微软雅黑" pitchFamily="34" charset="-122"/>
                  <a:ea typeface="微软雅黑" pitchFamily="34" charset="-122"/>
                </a:rPr>
                <a:t>在</a:t>
              </a:r>
              <a:r>
                <a:rPr kumimoji="1" lang="zh-CN" altLang="en-US" sz="1400" b="1" dirty="0">
                  <a:solidFill>
                    <a:schemeClr val="bg1"/>
                  </a:solidFill>
                  <a:latin typeface="微软雅黑" pitchFamily="34" charset="-122"/>
                  <a:ea typeface="微软雅黑" pitchFamily="34" charset="-122"/>
                </a:rPr>
                <a:t>这里</a:t>
              </a:r>
              <a:r>
                <a:rPr kumimoji="1" lang="zh-CN" altLang="en-US" sz="1400" b="1" dirty="0" smtClean="0">
                  <a:solidFill>
                    <a:schemeClr val="bg1"/>
                  </a:solidFill>
                  <a:latin typeface="微软雅黑" pitchFamily="34" charset="-122"/>
                  <a:ea typeface="微软雅黑" pitchFamily="34" charset="-122"/>
                </a:rPr>
                <a:t>产生</a:t>
              </a:r>
              <a:endParaRPr kumimoji="1" lang="zh-CN" altLang="en-US" sz="1400" b="1" dirty="0">
                <a:solidFill>
                  <a:schemeClr val="bg1"/>
                </a:solidFill>
                <a:latin typeface="微软雅黑" pitchFamily="34" charset="-122"/>
                <a:ea typeface="微软雅黑" pitchFamily="34" charset="-122"/>
              </a:endParaRPr>
            </a:p>
            <a:p>
              <a:pPr algn="ctr"/>
              <a:r>
                <a:rPr kumimoji="1" lang="zh-CN" altLang="en-US" sz="1400" b="1" dirty="0">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b="1" dirty="0">
                <a:solidFill>
                  <a:srgbClr val="0000FF"/>
                </a:solidFill>
                <a:latin typeface="微软雅黑" pitchFamily="34" charset="-122"/>
                <a:ea typeface="微软雅黑" pitchFamily="34" charset="-122"/>
              </a:rPr>
              <a:t>假设从结点 </a:t>
            </a:r>
            <a:r>
              <a:rPr kumimoji="1" lang="en-US" altLang="zh-CN" b="1" dirty="0">
                <a:solidFill>
                  <a:srgbClr val="0000FF"/>
                </a:solidFill>
                <a:latin typeface="微软雅黑" pitchFamily="34" charset="-122"/>
                <a:ea typeface="微软雅黑" pitchFamily="34" charset="-122"/>
              </a:rPr>
              <a:t>A </a:t>
            </a:r>
            <a:r>
              <a:rPr kumimoji="1" lang="zh-CN" altLang="en-US" b="1" dirty="0">
                <a:solidFill>
                  <a:srgbClr val="0000FF"/>
                </a:solidFill>
                <a:latin typeface="微软雅黑" pitchFamily="34" charset="-122"/>
                <a:ea typeface="微软雅黑" pitchFamily="34" charset="-122"/>
              </a:rPr>
              <a:t>向结点 </a:t>
            </a:r>
            <a:r>
              <a:rPr kumimoji="1" lang="en-US" altLang="zh-CN" b="1" dirty="0">
                <a:solidFill>
                  <a:srgbClr val="0000FF"/>
                </a:solidFill>
                <a:latin typeface="微软雅黑" pitchFamily="34" charset="-122"/>
                <a:ea typeface="微软雅黑" pitchFamily="34" charset="-122"/>
              </a:rPr>
              <a:t>B </a:t>
            </a:r>
            <a:r>
              <a:rPr kumimoji="1" lang="zh-CN" altLang="en-US" b="1" dirty="0">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itchFamily="34" charset="-122"/>
                <a:ea typeface="微软雅黑" pitchFamily="34" charset="-122"/>
              </a:rPr>
              <a:t>四</a:t>
            </a:r>
            <a:r>
              <a:rPr lang="zh-CN" altLang="zh-CN" b="1" dirty="0" smtClean="0">
                <a:latin typeface="微软雅黑" pitchFamily="34" charset="-122"/>
                <a:ea typeface="微软雅黑" pitchFamily="34" charset="-122"/>
              </a:rPr>
              <a:t>种</a:t>
            </a:r>
            <a:r>
              <a:rPr lang="zh-CN" altLang="zh-CN" b="1" dirty="0">
                <a:latin typeface="微软雅黑" pitchFamily="34" charset="-122"/>
                <a:ea typeface="微软雅黑" pitchFamily="34" charset="-122"/>
              </a:rPr>
              <a:t>时延产生的地方不一样</a:t>
            </a:r>
            <a:endParaRPr lang="zh-CN" altLang="en-US" b="1" dirty="0">
              <a:latin typeface="微软雅黑" pitchFamily="34" charset="-122"/>
              <a:ea typeface="微软雅黑"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a:spLocks/>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a:t>
            </a:r>
            <a:r>
              <a:rPr lang="zh-CN" altLang="en-US" dirty="0" smtClean="0"/>
              <a:t>时延产生</a:t>
            </a:r>
            <a:r>
              <a:rPr lang="zh-CN" altLang="en-US" dirty="0"/>
              <a:t>的地方</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对于</a:t>
            </a:r>
            <a:r>
              <a:rPr lang="zh-CN" altLang="en-US" dirty="0"/>
              <a:t>高速网络链路，我们</a:t>
            </a:r>
            <a:r>
              <a:rPr lang="zh-CN" altLang="en-US" dirty="0">
                <a:solidFill>
                  <a:srgbClr val="CC0000"/>
                </a:solidFill>
              </a:rPr>
              <a:t>提高的仅仅是数据的发送</a:t>
            </a:r>
            <a:r>
              <a:rPr lang="zh-CN" altLang="en-US" dirty="0" smtClean="0">
                <a:solidFill>
                  <a:srgbClr val="CC0000"/>
                </a:solidFill>
              </a:rPr>
              <a:t>速率，</a:t>
            </a:r>
            <a:r>
              <a:rPr lang="zh-CN" altLang="en-US" dirty="0" smtClean="0"/>
              <a:t>而</a:t>
            </a:r>
            <a:r>
              <a:rPr lang="zh-CN" altLang="en-US" dirty="0"/>
              <a:t>不是比特在链路上的传播速率</a:t>
            </a:r>
            <a:r>
              <a:rPr lang="zh-CN" altLang="en-US" dirty="0" smtClean="0"/>
              <a:t>。</a:t>
            </a:r>
            <a:endParaRPr lang="en-US" altLang="zh-CN" dirty="0" smtClean="0"/>
          </a:p>
          <a:p>
            <a:r>
              <a:rPr lang="zh-CN" altLang="en-US" dirty="0"/>
              <a:t>提高数据的发送速率</a:t>
            </a:r>
            <a:r>
              <a:rPr lang="zh-CN" altLang="en-US" dirty="0">
                <a:solidFill>
                  <a:srgbClr val="CC0000"/>
                </a:solidFill>
              </a:rPr>
              <a:t>只是减小了数据的发送时延。</a:t>
            </a: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a:t>
            </a:r>
            <a:r>
              <a:rPr lang="zh-CN" altLang="en-US" dirty="0" smtClean="0">
                <a:solidFill>
                  <a:srgbClr val="FFFF00"/>
                </a:solidFill>
              </a:rPr>
              <a:t>概念</a:t>
            </a:r>
            <a:endParaRPr lang="zh-CN" altLang="en-US" dirty="0">
              <a:solidFill>
                <a:srgbClr val="FFFF00"/>
              </a:solidFill>
            </a:endParaRP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itchFamily="34" charset="-122"/>
                <a:ea typeface="微软雅黑" pitchFamily="34" charset="-122"/>
              </a:rPr>
              <a:t>以下说法是</a:t>
            </a:r>
            <a:r>
              <a:rPr lang="zh-CN" altLang="en-US" b="1" dirty="0">
                <a:solidFill>
                  <a:srgbClr val="C00000"/>
                </a:solidFill>
                <a:latin typeface="微软雅黑" pitchFamily="34" charset="-122"/>
                <a:ea typeface="微软雅黑" pitchFamily="34" charset="-122"/>
              </a:rPr>
              <a:t>错误</a:t>
            </a:r>
            <a:r>
              <a:rPr lang="zh-CN" altLang="en-US" b="1" dirty="0">
                <a:latin typeface="微软雅黑" pitchFamily="34" charset="-122"/>
                <a:ea typeface="微软雅黑" pitchFamily="34" charset="-122"/>
              </a:rPr>
              <a:t>的：</a:t>
            </a:r>
            <a:endParaRPr lang="en-US" altLang="zh-CN" b="1" dirty="0">
              <a:latin typeface="微软雅黑" pitchFamily="34" charset="-122"/>
              <a:ea typeface="微软雅黑" pitchFamily="34" charset="-122"/>
            </a:endParaRPr>
          </a:p>
          <a:p>
            <a:pPr>
              <a:lnSpc>
                <a:spcPts val="2700"/>
              </a:lnSpc>
              <a:spcBef>
                <a:spcPts val="600"/>
              </a:spcBef>
            </a:pPr>
            <a:r>
              <a:rPr lang="zh-CN" altLang="zh-CN" b="1" dirty="0">
                <a:latin typeface="微软雅黑" pitchFamily="34" charset="-122"/>
                <a:ea typeface="微软雅黑" pitchFamily="34" charset="-122"/>
              </a:rPr>
              <a:t>“在高速链路（或高带宽链路）上，比特会传送得更快些”。</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108658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smtClean="0"/>
          </a:p>
          <a:p>
            <a:endParaRPr lang="en-US" altLang="zh-CN" sz="1800" dirty="0" smtClean="0"/>
          </a:p>
          <a:p>
            <a:endParaRPr lang="en-US" altLang="zh-CN" sz="1800" dirty="0"/>
          </a:p>
          <a:p>
            <a:pPr>
              <a:lnSpc>
                <a:spcPts val="2800"/>
              </a:lnSpc>
            </a:pPr>
            <a:r>
              <a:rPr lang="zh-CN" altLang="en-US" sz="1800" dirty="0" smtClean="0"/>
              <a:t>结点 </a:t>
            </a:r>
            <a:r>
              <a:rPr lang="en-US" altLang="zh-CN" sz="1800" dirty="0" smtClean="0"/>
              <a:t>A </a:t>
            </a:r>
            <a:r>
              <a:rPr lang="zh-CN" altLang="en-US" sz="1800" dirty="0" smtClean="0"/>
              <a:t>要</a:t>
            </a:r>
            <a:r>
              <a:rPr lang="zh-CN" altLang="en-US" sz="1800" dirty="0"/>
              <a:t>将</a:t>
            </a:r>
            <a:r>
              <a:rPr lang="zh-CN" altLang="en-US" sz="1800" dirty="0" smtClean="0"/>
              <a:t>一</a:t>
            </a:r>
            <a:r>
              <a:rPr lang="zh-CN" altLang="en-US" sz="1800" dirty="0"/>
              <a:t>个</a:t>
            </a:r>
            <a:r>
              <a:rPr lang="zh-CN" altLang="en-US" sz="1800" dirty="0" smtClean="0"/>
              <a:t>数据块通过 </a:t>
            </a:r>
            <a:r>
              <a:rPr lang="en-US" altLang="zh-CN" sz="1800" dirty="0" smtClean="0"/>
              <a:t>1000 km </a:t>
            </a:r>
            <a:r>
              <a:rPr lang="zh-CN" altLang="en-US" sz="1800" dirty="0" smtClean="0"/>
              <a:t>的光纤链路发送给结点 </a:t>
            </a:r>
            <a:r>
              <a:rPr lang="en-US" altLang="zh-CN" sz="1800" dirty="0" smtClean="0"/>
              <a:t>B</a:t>
            </a:r>
            <a:r>
              <a:rPr lang="zh-CN" altLang="en-US" sz="1800" dirty="0" smtClean="0"/>
              <a:t>。假设忽略</a:t>
            </a:r>
            <a:r>
              <a:rPr lang="zh-CN" altLang="en-US" sz="1800" dirty="0"/>
              <a:t>处理时延和排队</a:t>
            </a:r>
            <a:r>
              <a:rPr lang="zh-CN" altLang="en-US" sz="1800" dirty="0" smtClean="0"/>
              <a:t>时延。请</a:t>
            </a:r>
            <a:r>
              <a:rPr lang="zh-CN" altLang="en-US" sz="1800" dirty="0"/>
              <a:t>分别</a:t>
            </a:r>
            <a:r>
              <a:rPr lang="zh-CN" altLang="en-US" sz="1800" dirty="0" smtClean="0"/>
              <a:t>计算下列情况时的总</a:t>
            </a:r>
            <a:r>
              <a:rPr lang="zh-CN" altLang="en-US" sz="1800" dirty="0"/>
              <a:t>时延</a:t>
            </a:r>
            <a:r>
              <a:rPr lang="zh-CN" altLang="en-US" sz="1800" dirty="0" smtClean="0"/>
              <a:t>，并验证“</a:t>
            </a:r>
            <a:r>
              <a:rPr lang="zh-CN" altLang="en-US" sz="1800" dirty="0"/>
              <a:t>数据的发送速率越高，其传送的总时延就越小</a:t>
            </a:r>
            <a:r>
              <a:rPr lang="zh-CN" altLang="en-US" sz="1800" dirty="0" smtClean="0"/>
              <a:t>”的说法是否正确。</a:t>
            </a:r>
            <a:endParaRPr lang="en-US" altLang="zh-CN" sz="1800" dirty="0" smtClean="0"/>
          </a:p>
          <a:p>
            <a:pPr lvl="1">
              <a:lnSpc>
                <a:spcPts val="2800"/>
              </a:lnSpc>
            </a:pPr>
            <a:r>
              <a:rPr lang="zh-CN" altLang="en-US" sz="1600" dirty="0" smtClean="0"/>
              <a:t>（</a:t>
            </a:r>
            <a:r>
              <a:rPr lang="en-US" altLang="zh-CN" sz="1600" dirty="0" smtClean="0"/>
              <a:t>1</a:t>
            </a:r>
            <a:r>
              <a:rPr lang="zh-CN" altLang="en-US" sz="1600" dirty="0" smtClean="0"/>
              <a:t>）</a:t>
            </a:r>
            <a:r>
              <a:rPr lang="zh-CN" altLang="en-US" sz="1600" dirty="0"/>
              <a:t>数据</a:t>
            </a:r>
            <a:r>
              <a:rPr lang="zh-CN" altLang="en-US" sz="1600" dirty="0" smtClean="0"/>
              <a:t>块大小为 </a:t>
            </a:r>
            <a:r>
              <a:rPr lang="en-US" altLang="zh-CN" sz="1600" dirty="0" smtClean="0"/>
              <a:t>100 MB</a:t>
            </a:r>
            <a:r>
              <a:rPr lang="zh-CN" altLang="en-US" sz="1600" dirty="0" smtClean="0"/>
              <a:t>，信道带宽为 </a:t>
            </a:r>
            <a:r>
              <a:rPr lang="en-US" altLang="zh-CN" sz="1600" dirty="0"/>
              <a:t>1 </a:t>
            </a:r>
            <a:r>
              <a:rPr lang="en-US" altLang="zh-CN" sz="1600" dirty="0" smtClean="0"/>
              <a:t>Mbit/s </a:t>
            </a:r>
          </a:p>
          <a:p>
            <a:pPr lvl="1">
              <a:lnSpc>
                <a:spcPts val="2800"/>
              </a:lnSpc>
            </a:pPr>
            <a:r>
              <a:rPr lang="zh-CN" altLang="en-US" sz="1600" dirty="0" smtClean="0"/>
              <a:t>（</a:t>
            </a:r>
            <a:r>
              <a:rPr lang="en-US" altLang="zh-CN" sz="1600" dirty="0" smtClean="0"/>
              <a:t>2</a:t>
            </a:r>
            <a:r>
              <a:rPr lang="zh-CN" altLang="en-US" sz="1600" dirty="0" smtClean="0"/>
              <a:t>）</a:t>
            </a:r>
            <a:r>
              <a:rPr lang="zh-CN" altLang="en-US" sz="1600" dirty="0"/>
              <a:t>数据块大小为 </a:t>
            </a:r>
            <a:r>
              <a:rPr lang="en-US" altLang="zh-CN" sz="1600" dirty="0"/>
              <a:t>100 MB</a:t>
            </a:r>
            <a:r>
              <a:rPr lang="zh-CN" altLang="en-US" sz="1600" dirty="0"/>
              <a:t>，</a:t>
            </a:r>
            <a:r>
              <a:rPr lang="zh-CN" altLang="en-US" sz="1600" dirty="0" smtClean="0"/>
              <a:t>信道</a:t>
            </a:r>
            <a:r>
              <a:rPr lang="zh-CN" altLang="en-US" sz="1600" dirty="0"/>
              <a:t>带宽</a:t>
            </a:r>
            <a:r>
              <a:rPr lang="zh-CN" altLang="en-US" sz="1600" dirty="0" smtClean="0"/>
              <a:t>为 </a:t>
            </a:r>
            <a:r>
              <a:rPr lang="en-US" altLang="zh-CN" sz="1600" dirty="0" smtClean="0"/>
              <a:t>100 Mbit/s</a:t>
            </a:r>
          </a:p>
          <a:p>
            <a:pPr lvl="1">
              <a:lnSpc>
                <a:spcPts val="2800"/>
              </a:lnSpc>
            </a:pPr>
            <a:r>
              <a:rPr lang="zh-CN" altLang="en-US" sz="1600" dirty="0" smtClean="0"/>
              <a:t>（</a:t>
            </a:r>
            <a:r>
              <a:rPr lang="en-US" altLang="zh-CN" sz="1600" dirty="0" smtClean="0"/>
              <a:t>3</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a:t>1 Mbit/s </a:t>
            </a:r>
          </a:p>
          <a:p>
            <a:pPr lvl="1">
              <a:lnSpc>
                <a:spcPts val="2800"/>
              </a:lnSpc>
            </a:pPr>
            <a:r>
              <a:rPr lang="zh-CN" altLang="en-US" sz="1600" dirty="0" smtClean="0"/>
              <a:t>（</a:t>
            </a:r>
            <a:r>
              <a:rPr lang="en-US" altLang="zh-CN" sz="1600" dirty="0" smtClean="0"/>
              <a:t>4</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smtClean="0"/>
              <a:t>1 </a:t>
            </a:r>
            <a:r>
              <a:rPr lang="en-US" altLang="zh-CN" sz="1600" dirty="0" err="1" smtClean="0"/>
              <a:t>Gbit</a:t>
            </a:r>
            <a:r>
              <a:rPr lang="en-US" altLang="zh-CN" sz="1600" dirty="0" smtClean="0"/>
              <a:t>/s</a:t>
            </a:r>
            <a:endParaRPr lang="en-US" altLang="zh-CN" sz="1600" dirty="0"/>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光纤链路 </a:t>
              </a:r>
              <a:r>
                <a:rPr lang="en-US" altLang="zh-CN" sz="1600" b="1" dirty="0" smtClean="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spTree>
    <p:extLst>
      <p:ext uri="{BB962C8B-B14F-4D97-AF65-F5344CB8AC3E}">
        <p14:creationId xmlns:p14="http://schemas.microsoft.com/office/powerpoint/2010/main" val="4792755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sp>
        <p:nvSpPr>
          <p:cNvPr id="6" name="内容占位符 5"/>
          <p:cNvSpPr>
            <a:spLocks noGrp="1"/>
          </p:cNvSpPr>
          <p:nvPr>
            <p:ph sz="quarter" idx="10"/>
          </p:nvPr>
        </p:nvSpPr>
        <p:spPr/>
        <p:txBody>
          <a:bodyPr/>
          <a:lstStyle/>
          <a:p>
            <a:pPr>
              <a:lnSpc>
                <a:spcPts val="2600"/>
              </a:lnSpc>
            </a:pPr>
            <a:r>
              <a:rPr lang="zh-CN" altLang="en-US" sz="1800" dirty="0" smtClean="0"/>
              <a:t>解：</a:t>
            </a:r>
            <a:endParaRPr lang="en-US" altLang="zh-CN" sz="1800" dirty="0" smtClean="0"/>
          </a:p>
          <a:p>
            <a:pPr marL="0" lvl="1" indent="0">
              <a:lnSpc>
                <a:spcPts val="2600"/>
              </a:lnSpc>
              <a:buClr>
                <a:srgbClr val="0066CC"/>
              </a:buClr>
              <a:buNone/>
            </a:pPr>
            <a:r>
              <a:rPr lang="zh-CN" altLang="en-US" sz="1700" dirty="0" smtClean="0"/>
              <a:t>     </a:t>
            </a:r>
            <a:r>
              <a:rPr lang="zh-CN" altLang="en-US" sz="1700" dirty="0" smtClean="0">
                <a:solidFill>
                  <a:srgbClr val="0000FF"/>
                </a:solidFill>
              </a:rPr>
              <a:t>传播时延 </a:t>
            </a:r>
            <a:r>
              <a:rPr lang="en-US" altLang="zh-CN" sz="1700" dirty="0" smtClean="0"/>
              <a:t>= 1000 km / </a:t>
            </a:r>
            <a:r>
              <a:rPr lang="en-US" altLang="zh-CN" sz="1700" dirty="0"/>
              <a:t>2.0 </a:t>
            </a:r>
            <a:r>
              <a:rPr lang="zh-CN" altLang="en-US" sz="1700" dirty="0"/>
              <a:t>ⅹ </a:t>
            </a:r>
            <a:r>
              <a:rPr lang="en-US" altLang="zh-CN" sz="1700" dirty="0"/>
              <a:t>10</a:t>
            </a:r>
            <a:r>
              <a:rPr lang="en-US" altLang="zh-CN" sz="1700" baseline="30000" dirty="0"/>
              <a:t>5</a:t>
            </a:r>
            <a:r>
              <a:rPr lang="en-US" altLang="zh-CN" sz="1700" dirty="0"/>
              <a:t> </a:t>
            </a:r>
            <a:r>
              <a:rPr lang="en-US" altLang="zh-CN" sz="1700" dirty="0" smtClean="0"/>
              <a:t>km/s =</a:t>
            </a:r>
            <a:r>
              <a:rPr lang="zh-CN" altLang="en-US" sz="1700" dirty="0" smtClean="0"/>
              <a:t> </a:t>
            </a:r>
            <a:r>
              <a:rPr lang="en-US" altLang="zh-CN" sz="1700" dirty="0" smtClean="0"/>
              <a:t>5 </a:t>
            </a:r>
            <a:r>
              <a:rPr lang="en-US" altLang="zh-CN" sz="1700" dirty="0" err="1" smtClean="0"/>
              <a:t>ms</a:t>
            </a:r>
            <a:r>
              <a:rPr lang="zh-CN" altLang="en-US" sz="1700" dirty="0" smtClean="0"/>
              <a:t>。</a:t>
            </a:r>
            <a:endParaRPr lang="en-US" altLang="zh-CN" sz="1700" dirty="0" smtClean="0"/>
          </a:p>
          <a:p>
            <a:pPr marL="0" indent="0">
              <a:lnSpc>
                <a:spcPts val="2600"/>
              </a:lnSpc>
              <a:buNone/>
            </a:pPr>
            <a:r>
              <a:rPr lang="zh-CN" altLang="en-US" sz="1700" dirty="0" smtClean="0"/>
              <a:t>（</a:t>
            </a:r>
            <a:r>
              <a:rPr lang="en-US" altLang="zh-CN" sz="1700" dirty="0" smtClean="0"/>
              <a:t>1</a:t>
            </a:r>
            <a:r>
              <a:rPr lang="zh-CN" altLang="en-US" sz="1700" dirty="0" smtClean="0"/>
              <a:t>）</a:t>
            </a:r>
            <a:r>
              <a:rPr lang="zh-CN" altLang="zh-CN" sz="1700" dirty="0"/>
              <a:t>发送</a:t>
            </a:r>
            <a:r>
              <a:rPr lang="zh-CN" altLang="zh-CN" sz="1700" dirty="0" smtClean="0"/>
              <a:t>时延</a:t>
            </a:r>
            <a:r>
              <a:rPr lang="en-US" altLang="zh-CN" sz="1700" dirty="0" smtClean="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a:t>
            </a:r>
            <a:r>
              <a:rPr lang="en-US" altLang="zh-CN" sz="1700" dirty="0" smtClean="0"/>
              <a:t>s</a:t>
            </a:r>
            <a:r>
              <a:rPr lang="zh-CN" altLang="en-US" sz="1700" dirty="0" smtClean="0"/>
              <a:t>，</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838.9 + </a:t>
            </a:r>
            <a:r>
              <a:rPr lang="en-US" altLang="zh-CN" sz="1700" dirty="0" smtClean="0"/>
              <a:t>0.005 ≈ 838.9 </a:t>
            </a:r>
            <a:r>
              <a:rPr lang="en-US" altLang="zh-CN" sz="1700" dirty="0"/>
              <a:t>s</a:t>
            </a:r>
            <a:r>
              <a:rPr lang="zh-CN" altLang="en-US" sz="1700" dirty="0"/>
              <a:t>。</a:t>
            </a:r>
            <a:endParaRPr lang="zh-CN" altLang="zh-CN" sz="1700" dirty="0"/>
          </a:p>
          <a:p>
            <a:pPr marL="0" indent="0">
              <a:lnSpc>
                <a:spcPts val="2600"/>
              </a:lnSpc>
              <a:buNone/>
            </a:pPr>
            <a:r>
              <a:rPr lang="zh-CN" altLang="en-US" sz="1700" dirty="0" smtClean="0"/>
              <a:t>（</a:t>
            </a:r>
            <a:r>
              <a:rPr lang="en-US" altLang="zh-CN" sz="1700" dirty="0" smtClean="0"/>
              <a:t>2</a:t>
            </a:r>
            <a:r>
              <a:rPr lang="zh-CN" altLang="en-US" sz="1700" dirty="0" smtClean="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8</a:t>
            </a:r>
            <a:r>
              <a:rPr lang="en-US" altLang="zh-CN" sz="1700" dirty="0" smtClean="0"/>
              <a:t> </a:t>
            </a:r>
            <a:r>
              <a:rPr lang="en-US" altLang="zh-CN" sz="1700" dirty="0"/>
              <a:t>= </a:t>
            </a:r>
            <a:r>
              <a:rPr lang="en-US" altLang="zh-CN" sz="1700" dirty="0" smtClean="0"/>
              <a:t>8.389 s</a:t>
            </a:r>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8.389 </a:t>
            </a:r>
            <a:r>
              <a:rPr lang="en-US" altLang="zh-CN" sz="1700" dirty="0"/>
              <a:t>+ </a:t>
            </a:r>
            <a:r>
              <a:rPr lang="en-US" altLang="zh-CN" sz="1700" dirty="0" smtClean="0"/>
              <a:t>0.005</a:t>
            </a:r>
            <a:r>
              <a:rPr lang="zh-CN" altLang="en-US" sz="1700" dirty="0" smtClean="0"/>
              <a:t> </a:t>
            </a:r>
            <a:r>
              <a:rPr lang="en-US" altLang="zh-CN" sz="1700" dirty="0" smtClean="0"/>
              <a:t>= 8.394 </a:t>
            </a:r>
            <a:r>
              <a:rPr lang="en-US" altLang="zh-CN" sz="1700" dirty="0"/>
              <a:t>s</a:t>
            </a:r>
            <a:r>
              <a:rPr lang="zh-CN" altLang="en-US" sz="1700" dirty="0" smtClean="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a:t>
            </a:r>
            <a:r>
              <a:rPr lang="zh-CN" altLang="en-US" sz="1700" dirty="0" smtClean="0">
                <a:solidFill>
                  <a:srgbClr val="0000FF"/>
                </a:solidFill>
              </a:rPr>
              <a:t>的</a:t>
            </a:r>
            <a:r>
              <a:rPr lang="zh-CN" altLang="en-US" sz="1700" dirty="0">
                <a:solidFill>
                  <a:srgbClr val="0000FF"/>
                </a:solidFill>
              </a:rPr>
              <a:t>近</a:t>
            </a:r>
            <a:r>
              <a:rPr lang="zh-CN" altLang="en-US" sz="1700" dirty="0" smtClean="0">
                <a:solidFill>
                  <a:srgbClr val="0000FF"/>
                </a:solidFill>
              </a:rPr>
              <a:t>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smtClean="0"/>
              <a:t>（</a:t>
            </a:r>
            <a:r>
              <a:rPr lang="en-US" altLang="zh-CN" sz="1700" dirty="0" smtClean="0"/>
              <a:t>3</a:t>
            </a:r>
            <a:r>
              <a:rPr lang="zh-CN" altLang="en-US" sz="1700" dirty="0" smtClean="0"/>
              <a:t>）</a:t>
            </a:r>
            <a:r>
              <a:rPr lang="zh-CN" altLang="zh-CN" sz="1700" dirty="0"/>
              <a:t>发送</a:t>
            </a:r>
            <a:r>
              <a:rPr lang="zh-CN" altLang="zh-CN" sz="1700" dirty="0" smtClean="0"/>
              <a:t>时延</a:t>
            </a:r>
            <a:r>
              <a:rPr lang="en-US" altLang="zh-CN" sz="1700" dirty="0" smtClean="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smtClean="0"/>
              <a:t>s, </a:t>
            </a:r>
            <a:r>
              <a:rPr lang="zh-CN" altLang="en-US" sz="1700" dirty="0" smtClean="0"/>
              <a:t> </a:t>
            </a:r>
            <a:endParaRPr lang="en-US" altLang="zh-CN" sz="1700" dirty="0" smtClean="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总时延 </a:t>
            </a:r>
            <a:r>
              <a:rPr lang="en-US" altLang="zh-CN" sz="1700" dirty="0" smtClean="0"/>
              <a:t>= 0.008 </a:t>
            </a:r>
            <a:r>
              <a:rPr lang="en-US" altLang="zh-CN" sz="1700" dirty="0"/>
              <a:t>+ </a:t>
            </a:r>
            <a:r>
              <a:rPr lang="en-US" altLang="zh-CN" sz="1700" dirty="0" smtClean="0"/>
              <a:t>5 = 5.008 </a:t>
            </a:r>
            <a:r>
              <a:rPr lang="en-US" altLang="zh-CN" sz="1700" dirty="0" err="1"/>
              <a:t>ms</a:t>
            </a:r>
            <a:r>
              <a:rPr lang="zh-CN" altLang="en-US" sz="1700" dirty="0"/>
              <a:t>。</a:t>
            </a:r>
            <a:endParaRPr lang="en-US" altLang="zh-CN" sz="1700" dirty="0" smtClean="0"/>
          </a:p>
          <a:p>
            <a:pPr marL="0" indent="0">
              <a:lnSpc>
                <a:spcPts val="2600"/>
              </a:lnSpc>
              <a:buNone/>
            </a:pPr>
            <a:r>
              <a:rPr lang="zh-CN" altLang="en-US" sz="1700" dirty="0" smtClean="0"/>
              <a:t>（</a:t>
            </a:r>
            <a:r>
              <a:rPr lang="en-US" altLang="zh-CN" sz="1700" dirty="0" smtClean="0"/>
              <a:t>4</a:t>
            </a:r>
            <a:r>
              <a:rPr lang="zh-CN" altLang="en-US" sz="1700" dirty="0" smtClean="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a:t>
            </a:r>
            <a:r>
              <a:rPr lang="en-US" altLang="zh-CN" sz="1700" dirty="0" smtClean="0"/>
              <a:t> </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 </a:t>
            </a:r>
            <a:r>
              <a:rPr lang="en-US" altLang="zh-CN" sz="1700" dirty="0"/>
              <a:t>s = </a:t>
            </a:r>
            <a:r>
              <a:rPr lang="en-US" altLang="zh-CN" sz="1700" dirty="0" smtClean="0"/>
              <a:t>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0.000008 </a:t>
            </a:r>
            <a:r>
              <a:rPr lang="en-US" altLang="zh-CN" sz="1700" dirty="0"/>
              <a:t>+ 5 = </a:t>
            </a:r>
            <a:r>
              <a:rPr lang="en-US" altLang="zh-CN" sz="1700" dirty="0" smtClean="0"/>
              <a:t>5.000008 </a:t>
            </a:r>
            <a:r>
              <a:rPr lang="en-US" altLang="zh-CN" sz="1700" dirty="0" err="1"/>
              <a:t>ms</a:t>
            </a:r>
            <a:r>
              <a:rPr lang="zh-CN" altLang="en-US" sz="1700" dirty="0" smtClean="0"/>
              <a:t>。</a:t>
            </a:r>
            <a:r>
              <a:rPr lang="zh-CN" altLang="en-US" sz="1700" dirty="0" smtClean="0">
                <a:solidFill>
                  <a:srgbClr val="0000FF"/>
                </a:solidFill>
              </a:rPr>
              <a:t>与（</a:t>
            </a:r>
            <a:r>
              <a:rPr lang="en-US" altLang="zh-CN" sz="1700" dirty="0" smtClean="0">
                <a:solidFill>
                  <a:srgbClr val="0000FF"/>
                </a:solidFill>
              </a:rPr>
              <a:t>3</a:t>
            </a:r>
            <a:r>
              <a:rPr lang="zh-CN" altLang="en-US" sz="1700" dirty="0" smtClean="0">
                <a:solidFill>
                  <a:srgbClr val="0000FF"/>
                </a:solidFill>
              </a:rPr>
              <a:t>）相比没有明显减小。</a:t>
            </a:r>
            <a:endParaRPr lang="zh-CN" altLang="en-US" sz="1700" dirty="0">
              <a:solidFill>
                <a:srgbClr val="0000FF"/>
              </a:solidFill>
            </a:endParaRP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p>
        </p:txBody>
      </p:sp>
    </p:spTree>
    <p:extLst>
      <p:ext uri="{BB962C8B-B14F-4D97-AF65-F5344CB8AC3E}">
        <p14:creationId xmlns:p14="http://schemas.microsoft.com/office/powerpoint/2010/main" val="14645426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latin typeface="微软雅黑" pitchFamily="34" charset="-122"/>
                <a:ea typeface="微软雅黑" pitchFamily="34" charset="-122"/>
              </a:rPr>
              <a:t>（传播）</a:t>
            </a:r>
            <a:r>
              <a:rPr lang="zh-CN" altLang="en-US" sz="1400" b="1" dirty="0" smtClean="0">
                <a:latin typeface="微软雅黑" pitchFamily="34" charset="-122"/>
                <a:ea typeface="微软雅黑" pitchFamily="34" charset="-122"/>
              </a:rPr>
              <a:t>时延（管道长度）</a:t>
            </a:r>
            <a:endParaRPr lang="zh-CN" altLang="en-US" sz="1400" b="1" dirty="0">
              <a:latin typeface="微软雅黑" pitchFamily="34" charset="-122"/>
              <a:ea typeface="微软雅黑" pitchFamily="34" charset="-122"/>
            </a:endParaRP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1400" b="1" dirty="0" smtClean="0">
                <a:latin typeface="微软雅黑" pitchFamily="34" charset="-122"/>
                <a:ea typeface="微软雅黑" pitchFamily="34" charset="-122"/>
              </a:rPr>
              <a:t>带宽</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（管道截面积）</a:t>
            </a:r>
            <a:endParaRPr lang="zh-CN" altLang="en-US" sz="1400" b="1" dirty="0">
              <a:latin typeface="微软雅黑" pitchFamily="34" charset="-122"/>
              <a:ea typeface="微软雅黑" pitchFamily="34" charset="-122"/>
            </a:endParaRP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99"/>
                </a:solidFill>
                <a:latin typeface="微软雅黑" pitchFamily="34" charset="-122"/>
                <a:ea typeface="微软雅黑" pitchFamily="34" charset="-122"/>
              </a:rPr>
              <a:t>时延带宽积 </a:t>
            </a:r>
            <a:r>
              <a:rPr lang="en-US" altLang="zh-CN" sz="2000" b="1" dirty="0">
                <a:solidFill>
                  <a:srgbClr val="000099"/>
                </a:solidFill>
                <a:latin typeface="微软雅黑" pitchFamily="34" charset="-122"/>
                <a:ea typeface="微软雅黑" pitchFamily="34" charset="-122"/>
              </a:rPr>
              <a:t>= </a:t>
            </a:r>
            <a:r>
              <a:rPr lang="zh-CN" altLang="en-US" sz="2000" b="1" dirty="0">
                <a:solidFill>
                  <a:srgbClr val="000099"/>
                </a:solidFill>
                <a:latin typeface="微软雅黑" pitchFamily="34" charset="-122"/>
                <a:ea typeface="微软雅黑" pitchFamily="34" charset="-122"/>
              </a:rPr>
              <a:t>传播时延 </a:t>
            </a:r>
            <a:r>
              <a:rPr lang="zh-CN" altLang="en-US" sz="2000" b="1" dirty="0">
                <a:solidFill>
                  <a:srgbClr val="000099"/>
                </a:solidFill>
                <a:latin typeface="微软雅黑" pitchFamily="34" charset="-122"/>
                <a:ea typeface="微软雅黑" pitchFamily="34" charset="-122"/>
                <a:sym typeface="Symbol" pitchFamily="18" charset="2"/>
              </a:rPr>
              <a:t> 带宽</a:t>
            </a:r>
          </a:p>
        </p:txBody>
      </p:sp>
      <p:sp>
        <p:nvSpPr>
          <p:cNvPr id="12" name="矩形 12"/>
          <p:cNvSpPr>
            <a:spLocks noChangeArrowheads="1"/>
          </p:cNvSpPr>
          <p:nvPr/>
        </p:nvSpPr>
        <p:spPr bwMode="auto">
          <a:xfrm>
            <a:off x="1116738" y="3362387"/>
            <a:ext cx="6632575" cy="1092607"/>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itchFamily="34" charset="-122"/>
                <a:ea typeface="微软雅黑" pitchFamily="34" charset="-122"/>
              </a:rPr>
              <a:t>链路的</a:t>
            </a:r>
            <a:r>
              <a:rPr lang="zh-CN" altLang="en-US" b="1" dirty="0">
                <a:solidFill>
                  <a:srgbClr val="C00000"/>
                </a:solidFill>
                <a:latin typeface="微软雅黑" pitchFamily="34" charset="-122"/>
                <a:ea typeface="微软雅黑" pitchFamily="34" charset="-122"/>
              </a:rPr>
              <a:t>时延带宽积</a:t>
            </a:r>
            <a:r>
              <a:rPr lang="zh-CN" altLang="en-US" b="1" dirty="0">
                <a:solidFill>
                  <a:schemeClr val="tx1"/>
                </a:solidFill>
                <a:latin typeface="微软雅黑" pitchFamily="34" charset="-122"/>
                <a:ea typeface="微软雅黑" pitchFamily="34" charset="-122"/>
              </a:rPr>
              <a:t>又称为以比特为单位的</a:t>
            </a:r>
            <a:r>
              <a:rPr lang="zh-CN" altLang="en-US" b="1" dirty="0">
                <a:solidFill>
                  <a:srgbClr val="C00000"/>
                </a:solidFill>
                <a:latin typeface="微软雅黑" pitchFamily="34" charset="-122"/>
                <a:ea typeface="微软雅黑" pitchFamily="34" charset="-122"/>
              </a:rPr>
              <a:t>链路长度</a:t>
            </a:r>
            <a:r>
              <a:rPr lang="zh-CN" altLang="en-US" b="1" dirty="0" smtClean="0">
                <a:solidFill>
                  <a:srgbClr val="C00000"/>
                </a:solidFill>
                <a:latin typeface="微软雅黑" pitchFamily="34" charset="-122"/>
                <a:ea typeface="微软雅黑" pitchFamily="34" charset="-122"/>
              </a:rPr>
              <a:t>。</a:t>
            </a:r>
            <a:endParaRPr lang="en-US" altLang="zh-CN" b="1" dirty="0" smtClean="0">
              <a:solidFill>
                <a:srgbClr val="C00000"/>
              </a:solidFill>
              <a:latin typeface="微软雅黑" pitchFamily="34" charset="-122"/>
              <a:ea typeface="微软雅黑" pitchFamily="34" charset="-122"/>
            </a:endParaRPr>
          </a:p>
          <a:p>
            <a:pPr>
              <a:lnSpc>
                <a:spcPts val="2600"/>
              </a:lnSpc>
            </a:pPr>
            <a:r>
              <a:rPr lang="zh-CN" altLang="en-US" b="1" dirty="0">
                <a:solidFill>
                  <a:schemeClr val="tx1"/>
                </a:solidFill>
                <a:latin typeface="微软雅黑" pitchFamily="34" charset="-122"/>
                <a:ea typeface="微软雅黑" pitchFamily="34" charset="-122"/>
              </a:rPr>
              <a:t>管道中的比特数表示从发送端发出</a:t>
            </a:r>
            <a:r>
              <a:rPr lang="zh-CN" altLang="en-US" b="1" dirty="0">
                <a:solidFill>
                  <a:srgbClr val="0000CC"/>
                </a:solidFill>
                <a:latin typeface="微软雅黑" pitchFamily="34" charset="-122"/>
                <a:ea typeface="微软雅黑" pitchFamily="34" charset="-122"/>
              </a:rPr>
              <a:t>但尚未</a:t>
            </a:r>
            <a:r>
              <a:rPr lang="zh-CN" altLang="en-US" b="1" dirty="0">
                <a:solidFill>
                  <a:schemeClr val="tx1"/>
                </a:solidFill>
                <a:latin typeface="微软雅黑" pitchFamily="34" charset="-122"/>
                <a:ea typeface="微软雅黑" pitchFamily="34" charset="-122"/>
              </a:rPr>
              <a:t>到达接收端的比特数。</a:t>
            </a:r>
            <a:endParaRPr lang="en-US" altLang="zh-CN" b="1" dirty="0" smtClean="0">
              <a:solidFill>
                <a:schemeClr val="tx1"/>
              </a:solidFill>
              <a:latin typeface="微软雅黑" pitchFamily="34" charset="-122"/>
              <a:ea typeface="微软雅黑" pitchFamily="34" charset="-122"/>
            </a:endParaRPr>
          </a:p>
          <a:p>
            <a:pPr>
              <a:lnSpc>
                <a:spcPts val="2600"/>
              </a:lnSpc>
            </a:pPr>
            <a:r>
              <a:rPr lang="zh-CN" altLang="zh-CN" b="1" dirty="0" smtClean="0">
                <a:solidFill>
                  <a:schemeClr val="tx1"/>
                </a:solidFill>
                <a:latin typeface="微软雅黑" pitchFamily="34" charset="-122"/>
                <a:ea typeface="微软雅黑" pitchFamily="34" charset="-122"/>
              </a:rPr>
              <a:t>只有</a:t>
            </a:r>
            <a:r>
              <a:rPr lang="zh-CN" altLang="zh-CN" b="1" dirty="0">
                <a:solidFill>
                  <a:schemeClr val="tx1"/>
                </a:solidFill>
                <a:latin typeface="微软雅黑" pitchFamily="34" charset="-122"/>
                <a:ea typeface="微软雅黑" pitchFamily="34" charset="-122"/>
              </a:rPr>
              <a:t>在代表链路的管道都充满比特时</a:t>
            </a:r>
            <a:r>
              <a:rPr lang="zh-CN" altLang="zh-CN" b="1" dirty="0" smtClean="0">
                <a:solidFill>
                  <a:schemeClr val="tx1"/>
                </a:solidFill>
                <a:latin typeface="微软雅黑" pitchFamily="34" charset="-122"/>
                <a:ea typeface="微软雅黑" pitchFamily="34" charset="-122"/>
              </a:rPr>
              <a:t>，链路</a:t>
            </a:r>
            <a:r>
              <a:rPr lang="zh-CN" altLang="zh-CN" b="1" dirty="0">
                <a:solidFill>
                  <a:schemeClr val="tx1"/>
                </a:solidFill>
                <a:latin typeface="微软雅黑" pitchFamily="34" charset="-122"/>
                <a:ea typeface="微软雅黑" pitchFamily="34" charset="-122"/>
              </a:rPr>
              <a:t>才得到</a:t>
            </a:r>
            <a:r>
              <a:rPr lang="zh-CN" altLang="en-US" b="1" dirty="0">
                <a:solidFill>
                  <a:schemeClr val="tx1"/>
                </a:solidFill>
                <a:latin typeface="微软雅黑" pitchFamily="34" charset="-122"/>
                <a:ea typeface="微软雅黑" pitchFamily="34" charset="-122"/>
              </a:rPr>
              <a:t>了</a:t>
            </a:r>
            <a:r>
              <a:rPr lang="zh-CN" altLang="zh-CN" b="1" dirty="0">
                <a:solidFill>
                  <a:schemeClr val="tx1"/>
                </a:solidFill>
                <a:latin typeface="微软雅黑" pitchFamily="34" charset="-122"/>
                <a:ea typeface="微软雅黑" pitchFamily="34" charset="-122"/>
              </a:rPr>
              <a:t>充分利用</a:t>
            </a:r>
            <a:r>
              <a:rPr lang="zh-CN" altLang="en-US" b="1" dirty="0" smtClean="0">
                <a:solidFill>
                  <a:schemeClr val="tx1"/>
                </a:solidFill>
                <a:latin typeface="微软雅黑" pitchFamily="34" charset="-122"/>
                <a:ea typeface="微软雅黑" pitchFamily="34" charset="-122"/>
              </a:rPr>
              <a:t>。</a:t>
            </a:r>
            <a:endParaRPr lang="en-US" altLang="zh-CN" b="1" dirty="0" smtClean="0">
              <a:solidFill>
                <a:schemeClr val="tx1"/>
              </a:solidFill>
              <a:latin typeface="微软雅黑" pitchFamily="34" charset="-122"/>
              <a:ea typeface="微软雅黑"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itchFamily="34" charset="-122"/>
                <a:ea typeface="微软雅黑" pitchFamily="34" charset="-122"/>
              </a:rPr>
              <a:t>链路像一条空心管道</a:t>
            </a:r>
            <a:endParaRPr lang="zh-CN" altLang="en-US" b="1" dirty="0">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p>
        </p:txBody>
      </p:sp>
    </p:spTree>
    <p:extLst>
      <p:ext uri="{BB962C8B-B14F-4D97-AF65-F5344CB8AC3E}">
        <p14:creationId xmlns:p14="http://schemas.microsoft.com/office/powerpoint/2010/main" val="17168711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smtClean="0"/>
              <a:t>表示</a:t>
            </a:r>
            <a:r>
              <a:rPr lang="zh-CN" altLang="en-US" dirty="0"/>
              <a:t>从</a:t>
            </a:r>
            <a:r>
              <a:rPr lang="zh-CN" altLang="en-US" dirty="0" smtClean="0"/>
              <a:t>发送</a:t>
            </a:r>
            <a:r>
              <a:rPr lang="zh-CN" altLang="en-US" dirty="0"/>
              <a:t>方</a:t>
            </a:r>
            <a:r>
              <a:rPr lang="zh-CN" altLang="en-US" dirty="0" smtClean="0">
                <a:solidFill>
                  <a:srgbClr val="C00000"/>
                </a:solidFill>
              </a:rPr>
              <a:t>发送</a:t>
            </a:r>
            <a:r>
              <a:rPr lang="zh-CN" altLang="en-US" dirty="0">
                <a:solidFill>
                  <a:srgbClr val="C00000"/>
                </a:solidFill>
              </a:rPr>
              <a:t>完</a:t>
            </a:r>
            <a:r>
              <a:rPr lang="zh-CN" altLang="en-US" dirty="0" smtClean="0">
                <a:solidFill>
                  <a:srgbClr val="C00000"/>
                </a:solidFill>
              </a:rPr>
              <a:t>数据</a:t>
            </a:r>
            <a:r>
              <a:rPr lang="zh-CN" altLang="en-US" dirty="0" smtClean="0"/>
              <a:t>，</a:t>
            </a:r>
            <a:r>
              <a:rPr lang="zh-CN" altLang="en-US" dirty="0"/>
              <a:t>到发送方</a:t>
            </a:r>
            <a:r>
              <a:rPr lang="zh-CN" altLang="en-US" dirty="0">
                <a:solidFill>
                  <a:srgbClr val="C00000"/>
                </a:solidFill>
              </a:rPr>
              <a:t>收到来自接收方的</a:t>
            </a:r>
            <a:r>
              <a:rPr lang="zh-CN" altLang="en-US" dirty="0" smtClean="0">
                <a:solidFill>
                  <a:srgbClr val="C00000"/>
                </a:solidFill>
              </a:rPr>
              <a:t>确认</a:t>
            </a:r>
            <a:r>
              <a:rPr lang="zh-CN" altLang="en-US" dirty="0" smtClean="0"/>
              <a:t>总共</a:t>
            </a:r>
            <a:r>
              <a:rPr lang="zh-CN" altLang="en-US" dirty="0"/>
              <a:t>经历的时间</a:t>
            </a:r>
            <a:r>
              <a:rPr lang="zh-CN" altLang="en-US" dirty="0" smtClean="0"/>
              <a:t>。</a:t>
            </a:r>
            <a:r>
              <a:rPr lang="en-US" altLang="zh-CN" dirty="0" smtClean="0"/>
              <a:t> </a:t>
            </a:r>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smtClean="0">
                <a:latin typeface="微软雅黑" panose="020B0503020204020204" pitchFamily="34" charset="-122"/>
                <a:ea typeface="微软雅黑" panose="020B0503020204020204" pitchFamily="34" charset="-122"/>
              </a:rPr>
              <a:t>RTT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处理和排队时延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PQB</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a:t>
            </a:r>
            <a:r>
              <a:rPr lang="zh-CN" altLang="en-US" sz="1600" b="1" dirty="0" smtClean="0">
                <a:latin typeface="微软雅黑" panose="020B0503020204020204" pitchFamily="34" charset="-122"/>
                <a:ea typeface="微软雅黑" panose="020B0503020204020204" pitchFamily="34" charset="-122"/>
              </a:rPr>
              <a:t>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TB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2 x </a:t>
            </a:r>
            <a:r>
              <a:rPr lang="zh-CN" altLang="en-US" sz="1600" b="1" dirty="0" smtClean="0">
                <a:latin typeface="微软雅黑" panose="020B0503020204020204" pitchFamily="34" charset="-122"/>
                <a:ea typeface="微软雅黑" panose="020B0503020204020204" pitchFamily="34" charset="-122"/>
              </a:rPr>
              <a:t>传播</a:t>
            </a:r>
            <a:r>
              <a:rPr lang="zh-CN" altLang="en-US" sz="1600" b="1" dirty="0">
                <a:latin typeface="微软雅黑" panose="020B0503020204020204" pitchFamily="34" charset="-122"/>
                <a:ea typeface="微软雅黑" panose="020B0503020204020204" pitchFamily="34" charset="-122"/>
              </a:rPr>
              <a:t>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a:solidFill>
                    <a:srgbClr val="0000FF"/>
                  </a:solidFill>
                  <a:latin typeface="微软雅黑" pitchFamily="34" charset="-122"/>
                  <a:ea typeface="微软雅黑" pitchFamily="34" charset="-122"/>
                </a:rPr>
                <a:t>A</a:t>
              </a: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smtClean="0">
                  <a:solidFill>
                    <a:srgbClr val="0000FF"/>
                  </a:solidFill>
                  <a:latin typeface="微软雅黑" pitchFamily="34" charset="-122"/>
                  <a:ea typeface="微软雅黑" pitchFamily="34" charset="-122"/>
                </a:rPr>
                <a:t>B</a:t>
              </a:r>
              <a:endParaRPr kumimoji="1" lang="en-US" altLang="zh-CN" sz="1400" b="1" dirty="0">
                <a:solidFill>
                  <a:srgbClr val="0000FF"/>
                </a:solidFill>
                <a:latin typeface="微软雅黑" pitchFamily="34" charset="-122"/>
                <a:ea typeface="微软雅黑" pitchFamily="34" charset="-122"/>
              </a:endParaRP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数据</a:t>
                </a:r>
                <a:endParaRPr kumimoji="1" lang="en-US" altLang="zh-CN" sz="1400" b="1" dirty="0">
                  <a:latin typeface="微软雅黑" pitchFamily="34" charset="-122"/>
                  <a:ea typeface="微软雅黑"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smtClean="0">
                    <a:latin typeface="微软雅黑" pitchFamily="34" charset="-122"/>
                    <a:ea typeface="微软雅黑" pitchFamily="34" charset="-122"/>
                  </a:rPr>
                  <a:t>确认</a:t>
                </a:r>
                <a:endParaRPr kumimoji="1" lang="en-US" altLang="zh-CN" sz="1200" b="1" dirty="0">
                  <a:latin typeface="微软雅黑" pitchFamily="34" charset="-122"/>
                  <a:ea typeface="微软雅黑"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smtClean="0"/>
                <a:t>t</a:t>
              </a:r>
              <a:r>
                <a:rPr lang="en-US" altLang="zh-CN" sz="1600" baseline="-25000" dirty="0" err="1" smtClean="0"/>
                <a:t>P</a:t>
              </a:r>
              <a:r>
                <a:rPr lang="en-US" altLang="zh-CN" sz="1400" b="1" baseline="-25000" dirty="0" err="1" smtClean="0"/>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往返</a:t>
              </a:r>
              <a:endParaRPr kumimoji="1" lang="en-US" altLang="zh-CN" sz="1400" b="1" dirty="0" smtClean="0">
                <a:latin typeface="微软雅黑" pitchFamily="34" charset="-122"/>
                <a:ea typeface="微软雅黑" pitchFamily="34" charset="-122"/>
              </a:endParaRPr>
            </a:p>
            <a:p>
              <a:r>
                <a:rPr kumimoji="1" lang="zh-CN" altLang="en-US" sz="1400" b="1" dirty="0" smtClean="0">
                  <a:latin typeface="微软雅黑" pitchFamily="34" charset="-122"/>
                  <a:ea typeface="微软雅黑" pitchFamily="34" charset="-122"/>
                </a:rPr>
                <a:t>时间</a:t>
              </a:r>
              <a:endParaRPr kumimoji="1" lang="en-US" altLang="zh-CN" sz="1400" b="1" dirty="0" smtClean="0">
                <a:latin typeface="微软雅黑" pitchFamily="34" charset="-122"/>
                <a:ea typeface="微软雅黑" pitchFamily="34" charset="-122"/>
              </a:endParaRPr>
            </a:p>
            <a:p>
              <a:r>
                <a:rPr kumimoji="1" lang="en-US" altLang="zh-CN" sz="1400" b="1" dirty="0">
                  <a:latin typeface="微软雅黑" pitchFamily="34" charset="-122"/>
                  <a:ea typeface="微软雅黑" pitchFamily="34" charset="-122"/>
                </a:rPr>
                <a:t>RTT</a:t>
              </a: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smtClean="0">
                  <a:latin typeface="微软雅黑" pitchFamily="34" charset="-122"/>
                  <a:ea typeface="微软雅黑" pitchFamily="34" charset="-122"/>
                </a:rPr>
                <a:t>成功发送的总时延</a:t>
              </a:r>
              <a:endParaRPr kumimoji="1" lang="en-US" altLang="zh-CN" sz="14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8580189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结点 </a:t>
            </a:r>
            <a:r>
              <a:rPr lang="en-US" altLang="zh-CN" dirty="0"/>
              <a:t>A </a:t>
            </a:r>
            <a:r>
              <a:rPr lang="zh-CN" altLang="en-US" dirty="0"/>
              <a:t>要将一</a:t>
            </a:r>
            <a:r>
              <a:rPr lang="zh-CN" altLang="en-US" dirty="0" smtClean="0"/>
              <a:t>个 </a:t>
            </a:r>
            <a:r>
              <a:rPr lang="en-US" altLang="zh-CN" dirty="0" smtClean="0"/>
              <a:t>100 MB </a:t>
            </a:r>
            <a:r>
              <a:rPr lang="zh-CN" altLang="en-US" dirty="0" smtClean="0"/>
              <a:t>数据以 </a:t>
            </a:r>
            <a:r>
              <a:rPr lang="en-US" altLang="zh-CN" dirty="0" smtClean="0"/>
              <a:t>100 Mbit/s </a:t>
            </a:r>
            <a:r>
              <a:rPr lang="zh-CN" altLang="en-US" dirty="0" smtClean="0"/>
              <a:t>的速率发送</a:t>
            </a:r>
            <a:r>
              <a:rPr lang="zh-CN" altLang="en-US" dirty="0"/>
              <a:t>给结点 </a:t>
            </a:r>
            <a:r>
              <a:rPr lang="en-US" altLang="zh-CN" dirty="0" smtClean="0"/>
              <a:t>B</a:t>
            </a:r>
            <a:r>
              <a:rPr lang="zh-CN" altLang="en-US" dirty="0" smtClean="0"/>
              <a:t>，</a:t>
            </a:r>
            <a:r>
              <a:rPr lang="en-US" altLang="zh-CN" dirty="0" smtClean="0"/>
              <a:t>B </a:t>
            </a:r>
            <a:r>
              <a:rPr lang="zh-CN" altLang="en-US" dirty="0" smtClean="0"/>
              <a:t>正确</a:t>
            </a:r>
            <a:r>
              <a:rPr lang="zh-CN" altLang="en-US" dirty="0"/>
              <a:t>收</a:t>
            </a:r>
            <a:r>
              <a:rPr lang="zh-CN" altLang="en-US" dirty="0" smtClean="0"/>
              <a:t>完该数据</a:t>
            </a:r>
            <a:r>
              <a:rPr lang="zh-CN" altLang="en-US" dirty="0"/>
              <a:t>后，就立即</a:t>
            </a:r>
            <a:r>
              <a:rPr lang="zh-CN" altLang="en-US" dirty="0" smtClean="0"/>
              <a:t>向 </a:t>
            </a:r>
            <a:r>
              <a:rPr lang="en-US" altLang="zh-CN" dirty="0" smtClean="0"/>
              <a:t>A </a:t>
            </a:r>
            <a:r>
              <a:rPr lang="zh-CN" altLang="en-US" dirty="0" smtClean="0"/>
              <a:t>发送</a:t>
            </a:r>
            <a:r>
              <a:rPr lang="zh-CN" altLang="en-US" dirty="0"/>
              <a:t>确认</a:t>
            </a:r>
            <a:r>
              <a:rPr lang="zh-CN" altLang="en-US" dirty="0" smtClean="0"/>
              <a:t>。假定 </a:t>
            </a:r>
            <a:r>
              <a:rPr lang="en-US" altLang="zh-CN" dirty="0" smtClean="0"/>
              <a:t>A </a:t>
            </a:r>
            <a:r>
              <a:rPr lang="zh-CN" altLang="en-US" dirty="0" smtClean="0"/>
              <a:t>只有</a:t>
            </a:r>
            <a:r>
              <a:rPr lang="zh-CN" altLang="en-US" dirty="0"/>
              <a:t>在</a:t>
            </a:r>
            <a:r>
              <a:rPr lang="zh-CN" altLang="en-US" dirty="0" smtClean="0"/>
              <a:t>收到 </a:t>
            </a:r>
            <a:r>
              <a:rPr lang="en-US" altLang="zh-CN" dirty="0" smtClean="0"/>
              <a:t>B </a:t>
            </a:r>
            <a:r>
              <a:rPr lang="zh-CN" altLang="en-US" dirty="0" smtClean="0"/>
              <a:t>的</a:t>
            </a:r>
            <a:r>
              <a:rPr lang="zh-CN" altLang="en-US" dirty="0"/>
              <a:t>确认信息后，才能继续</a:t>
            </a:r>
            <a:r>
              <a:rPr lang="zh-CN" altLang="en-US" dirty="0" smtClean="0"/>
              <a:t>向 </a:t>
            </a:r>
            <a:r>
              <a:rPr lang="en-US" altLang="zh-CN" dirty="0" smtClean="0"/>
              <a:t>B </a:t>
            </a:r>
            <a:r>
              <a:rPr lang="zh-CN" altLang="en-US" dirty="0" smtClean="0"/>
              <a:t>发送数据，且确认</a:t>
            </a:r>
            <a:r>
              <a:rPr lang="zh-CN" altLang="en-US" dirty="0"/>
              <a:t>信息很短</a:t>
            </a:r>
            <a:r>
              <a:rPr lang="zh-CN" altLang="en-US" dirty="0" smtClean="0"/>
              <a:t>。计算 </a:t>
            </a:r>
            <a:r>
              <a:rPr lang="en-US" altLang="zh-CN" dirty="0" smtClean="0"/>
              <a:t>A </a:t>
            </a:r>
            <a:r>
              <a:rPr lang="zh-CN" altLang="en-US" dirty="0" smtClean="0"/>
              <a:t>向 </a:t>
            </a:r>
            <a:r>
              <a:rPr lang="en-US" altLang="zh-CN" dirty="0" smtClean="0"/>
              <a:t>B </a:t>
            </a:r>
            <a:r>
              <a:rPr lang="zh-CN" altLang="en-US" dirty="0" smtClean="0"/>
              <a:t>发送</a:t>
            </a:r>
            <a:r>
              <a:rPr lang="zh-CN" altLang="en-US" dirty="0"/>
              <a:t>数据的有效数据率</a:t>
            </a:r>
            <a:r>
              <a:rPr lang="zh-CN" altLang="en-US" dirty="0" smtClean="0"/>
              <a:t>。</a:t>
            </a:r>
            <a:endParaRPr lang="zh-CN" altLang="en-US" dirty="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5415816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a:t>
              </a:r>
              <a:r>
                <a:rPr lang="zh-CN" altLang="en-US" sz="2000" b="1" dirty="0" smtClean="0">
                  <a:solidFill>
                    <a:schemeClr val="bg1"/>
                  </a:solidFill>
                  <a:latin typeface="微软雅黑" pitchFamily="34" charset="-122"/>
                  <a:ea typeface="微软雅黑" pitchFamily="34" charset="-122"/>
                </a:rPr>
                <a:t>的 </a:t>
              </a:r>
              <a:r>
                <a:rPr lang="en-US" altLang="zh-CN" sz="2000" b="1" dirty="0" smtClean="0">
                  <a:solidFill>
                    <a:schemeClr val="bg1"/>
                  </a:solidFill>
                  <a:latin typeface="微软雅黑" pitchFamily="34" charset="-122"/>
                  <a:ea typeface="微软雅黑" pitchFamily="34" charset="-122"/>
                </a:rPr>
                <a:t>2 </a:t>
              </a:r>
              <a:r>
                <a:rPr lang="zh-CN" altLang="en-US" sz="2000" b="1" dirty="0" smtClean="0">
                  <a:solidFill>
                    <a:schemeClr val="bg1"/>
                  </a:solidFill>
                  <a:latin typeface="微软雅黑" pitchFamily="34" charset="-122"/>
                  <a:ea typeface="微软雅黑" pitchFamily="34" charset="-122"/>
                </a:rPr>
                <a:t>个重要</a:t>
              </a:r>
              <a:r>
                <a:rPr lang="zh-CN" altLang="en-US" sz="2000" b="1" dirty="0">
                  <a:solidFill>
                    <a:schemeClr val="bg1"/>
                  </a:solidFill>
                  <a:latin typeface="微软雅黑" pitchFamily="34" charset="-122"/>
                  <a:ea typeface="微软雅黑" pitchFamily="34" charset="-122"/>
                </a:rPr>
                <a:t>基本</a:t>
              </a:r>
              <a:r>
                <a:rPr lang="zh-CN" altLang="en-US" sz="2000" b="1" dirty="0" smtClean="0">
                  <a:solidFill>
                    <a:schemeClr val="bg1"/>
                  </a:solidFill>
                  <a:latin typeface="微软雅黑" pitchFamily="34" charset="-122"/>
                  <a:ea typeface="微软雅黑" pitchFamily="34" charset="-122"/>
                </a:rPr>
                <a:t>特点</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3379243481"/>
              </p:ext>
            </p:extLst>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Internet </a:t>
            </a:r>
            <a:r>
              <a:rPr lang="zh-CN" altLang="en-US" b="1" dirty="0" smtClean="0">
                <a:latin typeface="微软雅黑" panose="020B0503020204020204" pitchFamily="34" charset="-122"/>
                <a:ea typeface="微软雅黑" panose="020B0503020204020204" pitchFamily="34" charset="-122"/>
              </a:rPr>
              <a:t>提供</a:t>
            </a:r>
            <a:r>
              <a:rPr lang="zh-CN" altLang="en-US" b="1" dirty="0">
                <a:latin typeface="微软雅黑" panose="020B0503020204020204" pitchFamily="34" charset="-122"/>
                <a:ea typeface="微软雅黑" panose="020B0503020204020204" pitchFamily="34" charset="-122"/>
              </a:rPr>
              <a:t>许多</a:t>
            </a:r>
            <a:r>
              <a:rPr lang="zh-CN" altLang="en-US" b="1" dirty="0" smtClean="0">
                <a:latin typeface="微软雅黑" panose="020B0503020204020204" pitchFamily="34" charset="-122"/>
                <a:ea typeface="微软雅黑" panose="020B0503020204020204" pitchFamily="34" charset="-122"/>
              </a:rPr>
              <a:t>服务的基础。</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42536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解：</a:t>
            </a:r>
            <a:endParaRPr lang="en-US" altLang="zh-CN" dirty="0" smtClean="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发送时延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发送速率</a:t>
              </a:r>
              <a:endParaRPr lang="zh-CN" altLang="en-US"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100×10</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有效数据率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发送时间 </a:t>
              </a:r>
              <a:r>
                <a:rPr lang="en-US" altLang="zh-CN" b="1" dirty="0" smtClean="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990323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在</a:t>
            </a:r>
            <a:r>
              <a:rPr lang="zh-CN" altLang="en-US" dirty="0"/>
              <a:t>互联网中，往返时间</a:t>
            </a:r>
            <a:r>
              <a:rPr lang="zh-CN" altLang="en-US" dirty="0">
                <a:solidFill>
                  <a:srgbClr val="C00000"/>
                </a:solidFill>
              </a:rPr>
              <a:t>还包括各中间结点</a:t>
            </a:r>
            <a:r>
              <a:rPr lang="zh-CN" altLang="en-US" dirty="0"/>
              <a:t>的处理时延、排队时延以及转发数据时的发送时延。</a:t>
            </a:r>
          </a:p>
          <a:p>
            <a:r>
              <a:rPr lang="zh-CN" altLang="en-US" dirty="0"/>
              <a:t>当使用卫星通信时，往返时间 </a:t>
            </a:r>
            <a:r>
              <a:rPr lang="en-US" altLang="zh-CN" dirty="0"/>
              <a:t>RTT </a:t>
            </a:r>
            <a:r>
              <a:rPr lang="zh-CN" altLang="en-US" dirty="0"/>
              <a:t>相对较长</a:t>
            </a:r>
            <a:r>
              <a:rPr lang="zh-CN" altLang="en-US" dirty="0" smtClean="0"/>
              <a:t>，此时，</a:t>
            </a:r>
            <a:r>
              <a:rPr lang="en-US" altLang="zh-CN" dirty="0" smtClean="0"/>
              <a:t>RTT </a:t>
            </a:r>
            <a:r>
              <a:rPr lang="zh-CN" altLang="en-US" dirty="0" smtClean="0"/>
              <a:t>是</a:t>
            </a:r>
            <a:r>
              <a:rPr lang="zh-CN" altLang="en-US" dirty="0"/>
              <a:t>很重要的一个性能指标。</a:t>
            </a:r>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40659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921566290"/>
              </p:ext>
            </p:extLst>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smtClean="0">
                <a:solidFill>
                  <a:srgbClr val="0000CC"/>
                </a:solidFill>
                <a:latin typeface="微软雅黑" panose="020B0503020204020204" pitchFamily="34" charset="-122"/>
                <a:ea typeface="微软雅黑" panose="020B0503020204020204" pitchFamily="34" charset="-122"/>
              </a:rPr>
              <a:t>问题：信道利用率越高越好吗？</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p>
        </p:txBody>
      </p:sp>
    </p:spTree>
    <p:extLst>
      <p:ext uri="{BB962C8B-B14F-4D97-AF65-F5344CB8AC3E}">
        <p14:creationId xmlns:p14="http://schemas.microsoft.com/office/powerpoint/2010/main" val="25312172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a:t>
            </a:r>
            <a:r>
              <a:rPr lang="zh-CN" altLang="en-US" dirty="0" smtClean="0"/>
              <a:t>排队论，</a:t>
            </a:r>
            <a:r>
              <a:rPr lang="zh-CN" altLang="en-US" dirty="0"/>
              <a:t>当某信道的利用率增大时</a:t>
            </a:r>
            <a:r>
              <a:rPr lang="zh-CN" altLang="en-US" dirty="0" smtClean="0"/>
              <a:t>，时延会迅速</a:t>
            </a:r>
            <a:r>
              <a:rPr lang="zh-CN" altLang="en-US" dirty="0"/>
              <a:t>增加。</a:t>
            </a:r>
          </a:p>
        </p:txBody>
      </p:sp>
      <p:sp>
        <p:nvSpPr>
          <p:cNvPr id="4" name="文本占位符 3"/>
          <p:cNvSpPr>
            <a:spLocks noGrp="1"/>
          </p:cNvSpPr>
          <p:nvPr>
            <p:ph type="body" sz="quarter" idx="11"/>
          </p:nvPr>
        </p:nvSpPr>
        <p:spPr/>
        <p:txBody>
          <a:bodyPr/>
          <a:lstStyle/>
          <a:p>
            <a:r>
              <a:rPr lang="zh-CN" altLang="en-US" dirty="0"/>
              <a:t>时延与网络利用率的</a:t>
            </a:r>
            <a:r>
              <a:rPr lang="zh-CN" altLang="en-US" dirty="0" smtClean="0"/>
              <a:t>关系</a:t>
            </a:r>
            <a:endParaRPr lang="zh-CN" altLang="en-US" dirty="0"/>
          </a:p>
        </p:txBody>
      </p:sp>
      <p:sp>
        <p:nvSpPr>
          <p:cNvPr id="5" name="矩形 5"/>
          <p:cNvSpPr>
            <a:spLocks noChangeArrowheads="1"/>
          </p:cNvSpPr>
          <p:nvPr/>
        </p:nvSpPr>
        <p:spPr bwMode="auto">
          <a:xfrm>
            <a:off x="987288" y="2644395"/>
            <a:ext cx="3088101" cy="1631216"/>
          </a:xfrm>
          <a:prstGeom prst="rect">
            <a:avLst/>
          </a:prstGeom>
          <a:noFill/>
          <a:ln>
            <a:noFill/>
          </a:ln>
          <a:extLst/>
        </p:spPr>
        <p:txBody>
          <a:bodyPr wrap="square">
            <a:spAutoFit/>
          </a:bodyPr>
          <a:lstStyle/>
          <a:p>
            <a:pPr>
              <a:lnSpc>
                <a:spcPts val="2400"/>
              </a:lnSpc>
            </a:pPr>
            <a:r>
              <a:rPr lang="zh-CN" altLang="en-US" sz="1600" b="1" dirty="0">
                <a:latin typeface="微软雅黑" pitchFamily="34" charset="-122"/>
                <a:ea typeface="微软雅黑" pitchFamily="34" charset="-122"/>
              </a:rPr>
              <a:t>其中</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en-US" altLang="zh-CN" sz="1600" b="1" baseline="-25000" dirty="0" smtClean="0">
                <a:latin typeface="微软雅黑" pitchFamily="34" charset="-122"/>
                <a:ea typeface="微软雅黑" pitchFamily="34" charset="-122"/>
              </a:rPr>
              <a:t>0</a:t>
            </a:r>
            <a:r>
              <a:rPr lang="zh-CN" altLang="en-US" sz="1600" b="1" dirty="0">
                <a:latin typeface="微软雅黑" pitchFamily="34" charset="-122"/>
                <a:ea typeface="微软雅黑" pitchFamily="34" charset="-122"/>
              </a:rPr>
              <a:t>：网络空闲时的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zh-CN" altLang="en-US" sz="1600" b="1" dirty="0">
                <a:latin typeface="微软雅黑" pitchFamily="34" charset="-122"/>
                <a:ea typeface="微软雅黑" pitchFamily="34" charset="-122"/>
              </a:rPr>
              <a:t>：网络在当前的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marL="357188" indent="-357188">
              <a:lnSpc>
                <a:spcPts val="2400"/>
              </a:lnSpc>
            </a:pPr>
            <a:r>
              <a:rPr lang="en-US" altLang="zh-CN" sz="1600" b="1" dirty="0" smtClean="0">
                <a:latin typeface="微软雅黑" pitchFamily="34" charset="-122"/>
                <a:ea typeface="微软雅黑" pitchFamily="34" charset="-122"/>
              </a:rPr>
              <a:t>U</a:t>
            </a:r>
            <a:r>
              <a:rPr lang="zh-CN" altLang="en-US" sz="1600" b="1" dirty="0" smtClean="0">
                <a:latin typeface="微软雅黑" pitchFamily="34" charset="-122"/>
                <a:ea typeface="微软雅黑" pitchFamily="34" charset="-122"/>
              </a:rPr>
              <a:t>：网络当前的</a:t>
            </a:r>
            <a:r>
              <a:rPr lang="zh-CN" altLang="en-US" sz="1600" b="1" dirty="0">
                <a:latin typeface="微软雅黑" pitchFamily="34" charset="-122"/>
                <a:ea typeface="微软雅黑" pitchFamily="34" charset="-122"/>
              </a:rPr>
              <a:t>利用率，数值在 </a:t>
            </a:r>
            <a:r>
              <a:rPr lang="en-US" altLang="zh-CN" sz="1600" b="1" dirty="0">
                <a:latin typeface="微软雅黑" pitchFamily="34" charset="-122"/>
                <a:ea typeface="微软雅黑" pitchFamily="34" charset="-122"/>
              </a:rPr>
              <a:t>0 </a:t>
            </a:r>
            <a:r>
              <a:rPr lang="zh-CN" altLang="en-US" sz="1600" b="1" dirty="0">
                <a:latin typeface="微软雅黑" pitchFamily="34" charset="-122"/>
                <a:ea typeface="微软雅黑" pitchFamily="34" charset="-122"/>
              </a:rPr>
              <a:t>到 </a:t>
            </a:r>
            <a:r>
              <a:rPr lang="en-US" altLang="zh-CN" sz="1600" b="1" dirty="0">
                <a:latin typeface="微软雅黑" pitchFamily="34" charset="-122"/>
                <a:ea typeface="微软雅黑" pitchFamily="34" charset="-122"/>
              </a:rPr>
              <a:t>1 </a:t>
            </a:r>
            <a:r>
              <a:rPr lang="zh-CN" altLang="en-US" sz="1600" b="1" dirty="0">
                <a:latin typeface="微软雅黑" pitchFamily="34" charset="-122"/>
                <a:ea typeface="微软雅黑" pitchFamily="34" charset="-122"/>
              </a:rPr>
              <a:t>之间</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D</a:t>
                </a:r>
                <a:r>
                  <a:rPr lang="en-US" altLang="zh-CN" sz="2000" b="1" baseline="-25000" dirty="0" smtClean="0">
                    <a:latin typeface="微软雅黑" panose="020B0503020204020204" pitchFamily="34" charset="-122"/>
                    <a:ea typeface="微软雅黑" panose="020B0503020204020204" pitchFamily="34" charset="-122"/>
                  </a:rPr>
                  <a:t>0</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a:grpSpLocks/>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itchFamily="34" charset="-122"/>
                  <a:ea typeface="微软雅黑"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rgbClr val="000066"/>
                    </a:solidFill>
                    <a:latin typeface="微软雅黑" pitchFamily="34" charset="-122"/>
                    <a:ea typeface="微软雅黑" pitchFamily="34" charset="-122"/>
                  </a:rPr>
                  <a:t>时延 </a:t>
                </a:r>
                <a:r>
                  <a:rPr lang="en-US" altLang="zh-CN" sz="1200" b="1" i="1" dirty="0">
                    <a:solidFill>
                      <a:srgbClr val="000066"/>
                    </a:solidFill>
                    <a:latin typeface="微软雅黑" pitchFamily="34" charset="-122"/>
                    <a:ea typeface="微软雅黑" pitchFamily="34" charset="-122"/>
                  </a:rPr>
                  <a:t>D</a:t>
                </a: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a:solidFill>
                      <a:srgbClr val="000066"/>
                    </a:solidFill>
                    <a:latin typeface="微软雅黑" pitchFamily="34" charset="-122"/>
                    <a:ea typeface="微软雅黑" pitchFamily="34" charset="-122"/>
                  </a:rPr>
                  <a:t>利用率 </a:t>
                </a:r>
                <a:r>
                  <a:rPr lang="en-US" altLang="zh-CN" sz="1200" b="1" i="1">
                    <a:solidFill>
                      <a:srgbClr val="000066"/>
                    </a:solidFill>
                    <a:latin typeface="微软雅黑" pitchFamily="34" charset="-122"/>
                    <a:ea typeface="微软雅黑" pitchFamily="34" charset="-122"/>
                  </a:rPr>
                  <a:t>U</a:t>
                </a: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1</a:t>
                </a:r>
                <a:endParaRPr lang="en-US" altLang="zh-CN" sz="1200" b="1" i="1">
                  <a:solidFill>
                    <a:srgbClr val="000066"/>
                  </a:solidFill>
                  <a:latin typeface="微软雅黑" pitchFamily="34" charset="-122"/>
                  <a:ea typeface="微软雅黑"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0</a:t>
                </a:r>
                <a:endParaRPr lang="en-US" altLang="zh-CN" sz="1200" b="1" i="1">
                  <a:solidFill>
                    <a:srgbClr val="000066"/>
                  </a:solidFill>
                  <a:latin typeface="微软雅黑" pitchFamily="34" charset="-122"/>
                  <a:ea typeface="微软雅黑"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i="1">
                    <a:solidFill>
                      <a:srgbClr val="000066"/>
                    </a:solidFill>
                    <a:latin typeface="微软雅黑" pitchFamily="34" charset="-122"/>
                    <a:ea typeface="微软雅黑" pitchFamily="34" charset="-122"/>
                  </a:rPr>
                  <a:t>D</a:t>
                </a:r>
                <a:r>
                  <a:rPr lang="en-US" altLang="zh-CN" sz="1200" b="1" baseline="-25000">
                    <a:solidFill>
                      <a:srgbClr val="000066"/>
                    </a:solidFill>
                    <a:latin typeface="微软雅黑" pitchFamily="34" charset="-122"/>
                    <a:ea typeface="微软雅黑" pitchFamily="34" charset="-122"/>
                  </a:rPr>
                  <a:t>0</a:t>
                </a:r>
                <a:endParaRPr lang="en-US" altLang="zh-CN" sz="1200" b="1" i="1" baseline="-25000">
                  <a:solidFill>
                    <a:srgbClr val="000066"/>
                  </a:solidFill>
                  <a:latin typeface="微软雅黑" pitchFamily="34" charset="-122"/>
                  <a:ea typeface="微软雅黑"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chemeClr val="bg1"/>
                    </a:solidFill>
                    <a:latin typeface="微软雅黑" pitchFamily="34" charset="-122"/>
                    <a:ea typeface="微软雅黑" pitchFamily="34" charset="-122"/>
                  </a:rPr>
                  <a:t>时延急剧增大</a:t>
                </a:r>
                <a:endParaRPr lang="zh-CN" altLang="en-US" sz="1200" b="1" i="1" dirty="0">
                  <a:solidFill>
                    <a:schemeClr val="bg1"/>
                  </a:solidFill>
                  <a:latin typeface="微软雅黑" pitchFamily="34" charset="-122"/>
                  <a:ea typeface="微软雅黑"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itchFamily="34" charset="-122"/>
                <a:ea typeface="微软雅黑" pitchFamily="34" charset="-122"/>
              </a:rPr>
              <a:t>当信道的利用率增大时</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ts val="2400"/>
              </a:lnSpc>
            </a:pPr>
            <a:r>
              <a:rPr lang="zh-CN" altLang="en-US" sz="1600" b="1" dirty="0" smtClean="0">
                <a:latin typeface="微软雅黑" pitchFamily="34" charset="-122"/>
                <a:ea typeface="微软雅黑" pitchFamily="34" charset="-122"/>
              </a:rPr>
              <a:t>该</a:t>
            </a:r>
            <a:r>
              <a:rPr lang="zh-CN" altLang="en-US" sz="1600" b="1" dirty="0">
                <a:latin typeface="微软雅黑" pitchFamily="34" charset="-122"/>
                <a:ea typeface="微软雅黑" pitchFamily="34" charset="-122"/>
              </a:rPr>
              <a:t>信道引起的时延迅速增加。</a:t>
            </a:r>
          </a:p>
        </p:txBody>
      </p:sp>
    </p:spTree>
    <p:extLst>
      <p:ext uri="{BB962C8B-B14F-4D97-AF65-F5344CB8AC3E}">
        <p14:creationId xmlns:p14="http://schemas.microsoft.com/office/powerpoint/2010/main" val="15950974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p>
        </p:txBody>
      </p:sp>
      <p:graphicFrame>
        <p:nvGraphicFramePr>
          <p:cNvPr id="5" name="图示 4"/>
          <p:cNvGraphicFramePr/>
          <p:nvPr>
            <p:extLst>
              <p:ext uri="{D42A27DB-BD31-4B8C-83A1-F6EECF244321}">
                <p14:modId xmlns:p14="http://schemas.microsoft.com/office/powerpoint/2010/main" val="2490804546"/>
              </p:ext>
            </p:extLst>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a:t>
            </a:r>
            <a:r>
              <a:rPr lang="zh-CN" altLang="en-US" b="1" dirty="0" smtClean="0">
                <a:solidFill>
                  <a:schemeClr val="tx1"/>
                </a:solidFill>
                <a:latin typeface="微软雅黑" panose="020B0503020204020204" pitchFamily="34" charset="-122"/>
                <a:ea typeface="微软雅黑" panose="020B0503020204020204" pitchFamily="34" charset="-122"/>
              </a:rPr>
              <a:t>与性能指标</a:t>
            </a:r>
            <a:r>
              <a:rPr lang="zh-CN" altLang="en-US" b="1" dirty="0">
                <a:solidFill>
                  <a:schemeClr val="tx1"/>
                </a:solidFill>
                <a:latin typeface="微软雅黑" panose="020B0503020204020204" pitchFamily="34" charset="-122"/>
                <a:ea typeface="微软雅黑" panose="020B0503020204020204" pitchFamily="34" charset="-122"/>
              </a:rPr>
              <a:t>有很大的关系。</a:t>
            </a:r>
          </a:p>
        </p:txBody>
      </p:sp>
    </p:spTree>
    <p:extLst>
      <p:ext uri="{BB962C8B-B14F-4D97-AF65-F5344CB8AC3E}">
        <p14:creationId xmlns:p14="http://schemas.microsoft.com/office/powerpoint/2010/main" val="25184075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p>
          <a:p>
            <a:r>
              <a:rPr lang="zh-CN" altLang="zh-CN" sz="2000" b="1" dirty="0" smtClean="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en-US" altLang="zh-CN" sz="1600" b="1" dirty="0" smtClean="0">
                  <a:solidFill>
                    <a:srgbClr val="000066"/>
                  </a:solidFill>
                  <a:latin typeface="微软雅黑" panose="020B0503020204020204" pitchFamily="34" charset="-122"/>
                  <a:ea typeface="微软雅黑" panose="020B0503020204020204" pitchFamily="34" charset="-122"/>
                </a:rPr>
                <a:t>) </a:t>
              </a:r>
              <a:r>
                <a:rPr lang="zh-CN" altLang="en-US" sz="1600" b="1" dirty="0" smtClean="0">
                  <a:solidFill>
                    <a:srgbClr val="000066"/>
                  </a:solidFill>
                  <a:latin typeface="微软雅黑" panose="020B0503020204020204" pitchFamily="34" charset="-122"/>
                  <a:ea typeface="微软雅黑" panose="020B0503020204020204" pitchFamily="34" charset="-122"/>
                </a:rPr>
                <a:t>必须</a:t>
              </a:r>
              <a:r>
                <a:rPr lang="zh-CN" altLang="en-US" sz="1600" b="1" dirty="0">
                  <a:solidFill>
                    <a:srgbClr val="000066"/>
                  </a:solidFill>
                  <a:latin typeface="微软雅黑" panose="020B0503020204020204" pitchFamily="34" charset="-122"/>
                  <a:ea typeface="微软雅黑" panose="020B0503020204020204" pitchFamily="34" charset="-122"/>
                </a:rPr>
                <a:t>有一条传送数据的通路。</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(2) </a:t>
              </a:r>
              <a:r>
                <a:rPr lang="zh-CN" altLang="en-US" sz="1600" b="1" dirty="0" smtClean="0">
                  <a:solidFill>
                    <a:srgbClr val="000066"/>
                  </a:solidFill>
                  <a:latin typeface="微软雅黑" panose="020B0503020204020204" pitchFamily="34" charset="-122"/>
                  <a:ea typeface="微软雅黑" panose="020B0503020204020204" pitchFamily="34" charset="-122"/>
                </a:rPr>
                <a:t>发起方必须</a:t>
              </a:r>
              <a:r>
                <a:rPr lang="zh-CN" altLang="en-US" sz="1600" b="1" dirty="0">
                  <a:solidFill>
                    <a:srgbClr val="000066"/>
                  </a:solidFill>
                  <a:latin typeface="微软雅黑" panose="020B0503020204020204" pitchFamily="34" charset="-122"/>
                  <a:ea typeface="微软雅黑" panose="020B0503020204020204" pitchFamily="34" charset="-122"/>
                </a:rPr>
                <a:t>激活</a:t>
              </a:r>
              <a:r>
                <a:rPr lang="zh-CN" altLang="en-US" sz="1600" b="1" dirty="0" smtClean="0">
                  <a:solidFill>
                    <a:srgbClr val="000066"/>
                  </a:solidFill>
                  <a:latin typeface="微软雅黑" panose="020B0503020204020204" pitchFamily="34" charset="-122"/>
                  <a:ea typeface="微软雅黑" panose="020B0503020204020204" pitchFamily="34" charset="-122"/>
                </a:rPr>
                <a:t>通路。</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a:t>
              </a:r>
              <a:r>
                <a:rPr lang="zh-CN" altLang="en-US" sz="1600" b="1" dirty="0" smtClean="0">
                  <a:solidFill>
                    <a:srgbClr val="000066"/>
                  </a:solidFill>
                  <a:latin typeface="微软雅黑" panose="020B0503020204020204" pitchFamily="34" charset="-122"/>
                  <a:ea typeface="微软雅黑" panose="020B0503020204020204" pitchFamily="34" charset="-122"/>
                </a:rPr>
                <a:t>接收方。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(4)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a:t>
              </a:r>
              <a:r>
                <a:rPr lang="zh-CN" altLang="en-US" sz="1600" b="1" dirty="0">
                  <a:solidFill>
                    <a:srgbClr val="000066"/>
                  </a:solidFill>
                  <a:latin typeface="微软雅黑" panose="020B0503020204020204" pitchFamily="34" charset="-122"/>
                  <a:ea typeface="微软雅黑" panose="020B0503020204020204" pitchFamily="34" charset="-122"/>
                </a:rPr>
                <a:t>已开机</a:t>
              </a:r>
              <a:r>
                <a:rPr lang="zh-CN" altLang="en-US" sz="1600" b="1" dirty="0" smtClean="0">
                  <a:solidFill>
                    <a:srgbClr val="000066"/>
                  </a:solidFill>
                  <a:latin typeface="微软雅黑" panose="020B0503020204020204" pitchFamily="34" charset="-122"/>
                  <a:ea typeface="微软雅黑" panose="020B0503020204020204" pitchFamily="34" charset="-122"/>
                </a:rPr>
                <a:t>，且</a:t>
              </a:r>
              <a:r>
                <a:rPr lang="zh-CN" altLang="en-US" sz="1600" b="1" dirty="0">
                  <a:solidFill>
                    <a:srgbClr val="000066"/>
                  </a:solidFill>
                  <a:latin typeface="微软雅黑" panose="020B0503020204020204" pitchFamily="34" charset="-122"/>
                  <a:ea typeface="微软雅黑" panose="020B0503020204020204" pitchFamily="34" charset="-122"/>
                </a:rPr>
                <a:t>与网络连接正常。</a:t>
              </a: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(5)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发起方要清楚对方是否准备好接收和</a:t>
              </a:r>
              <a:r>
                <a:rPr lang="zh-CN" altLang="en-US" sz="1600" b="1" dirty="0">
                  <a:solidFill>
                    <a:srgbClr val="000066"/>
                  </a:solidFill>
                  <a:latin typeface="微软雅黑" panose="020B0503020204020204" pitchFamily="34" charset="-122"/>
                  <a:ea typeface="微软雅黑" panose="020B0503020204020204" pitchFamily="34" charset="-122"/>
                </a:rPr>
                <a:t>存储</a:t>
              </a:r>
              <a:r>
                <a:rPr lang="zh-CN" altLang="en-US" sz="1600" b="1" dirty="0" smtClean="0">
                  <a:solidFill>
                    <a:srgbClr val="000066"/>
                  </a:solidFill>
                  <a:latin typeface="微软雅黑" panose="020B0503020204020204" pitchFamily="34" charset="-122"/>
                  <a:ea typeface="微软雅黑" panose="020B0503020204020204" pitchFamily="34" charset="-122"/>
                </a:rPr>
                <a:t>文件。</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(6) </a:t>
              </a:r>
              <a:r>
                <a:rPr lang="zh-CN" altLang="en-US" sz="1600" b="1" dirty="0" smtClean="0">
                  <a:solidFill>
                    <a:srgbClr val="000066"/>
                  </a:solidFill>
                  <a:latin typeface="微软雅黑" panose="020B0503020204020204" pitchFamily="34" charset="-122"/>
                  <a:ea typeface="微软雅黑" panose="020B0503020204020204" pitchFamily="34" charset="-122"/>
                </a:rPr>
                <a:t>若文件</a:t>
              </a:r>
              <a:r>
                <a:rPr lang="zh-CN" altLang="en-US" sz="1600" b="1" dirty="0">
                  <a:solidFill>
                    <a:srgbClr val="000066"/>
                  </a:solidFill>
                  <a:latin typeface="微软雅黑" panose="020B0503020204020204" pitchFamily="34" charset="-122"/>
                  <a:ea typeface="微软雅黑" panose="020B0503020204020204" pitchFamily="34" charset="-122"/>
                </a:rPr>
                <a:t>格式不兼容</a:t>
              </a:r>
              <a:r>
                <a:rPr lang="zh-CN" altLang="en-US" sz="1600" b="1" dirty="0" smtClean="0">
                  <a:solidFill>
                    <a:srgbClr val="000066"/>
                  </a:solidFill>
                  <a:latin typeface="微软雅黑" panose="020B0503020204020204" pitchFamily="34" charset="-122"/>
                  <a:ea typeface="微软雅黑" panose="020B0503020204020204" pitchFamily="34" charset="-122"/>
                </a:rPr>
                <a:t>，要完成格式的转换。</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(7) </a:t>
              </a:r>
              <a:r>
                <a:rPr lang="zh-CN" altLang="en-US" sz="1600" b="1" dirty="0" smtClean="0">
                  <a:solidFill>
                    <a:srgbClr val="000066"/>
                  </a:solidFill>
                  <a:latin typeface="微软雅黑" panose="020B0503020204020204" pitchFamily="34" charset="-122"/>
                  <a:ea typeface="微软雅黑" panose="020B0503020204020204" pitchFamily="34" charset="-122"/>
                </a:rPr>
                <a:t>要处理各种</a:t>
              </a:r>
              <a:r>
                <a:rPr lang="zh-CN" altLang="en-US" sz="1600" b="1" dirty="0">
                  <a:solidFill>
                    <a:srgbClr val="000066"/>
                  </a:solidFill>
                  <a:latin typeface="微软雅黑" panose="020B0503020204020204" pitchFamily="34" charset="-122"/>
                  <a:ea typeface="微软雅黑" panose="020B0503020204020204" pitchFamily="34" charset="-122"/>
                </a:rPr>
                <a:t>差错和意外事故，</a:t>
              </a:r>
              <a:r>
                <a:rPr lang="zh-CN" altLang="en-US" sz="1600" b="1" dirty="0" smtClean="0">
                  <a:solidFill>
                    <a:srgbClr val="000066"/>
                  </a:solidFill>
                  <a:latin typeface="微软雅黑" panose="020B0503020204020204" pitchFamily="34" charset="-122"/>
                  <a:ea typeface="微软雅黑" panose="020B0503020204020204" pitchFamily="34" charset="-122"/>
                </a:rPr>
                <a:t>保证收到正确的文件。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a:t>
            </a:r>
            <a:r>
              <a:rPr lang="zh-CN" altLang="en-US" b="1" dirty="0" smtClean="0">
                <a:solidFill>
                  <a:srgbClr val="0000CC"/>
                </a:solidFill>
                <a:latin typeface="微软雅黑" panose="020B0503020204020204" pitchFamily="34" charset="-122"/>
                <a:ea typeface="微软雅黑" panose="020B0503020204020204" pitchFamily="34" charset="-122"/>
              </a:rPr>
              <a:t>文件需解决很多问题</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a:solidFill>
                  <a:srgbClr val="0000FF"/>
                </a:solidFill>
                <a:latin typeface="微软雅黑" pitchFamily="34" charset="-122"/>
                <a:ea typeface="微软雅黑" pitchFamily="34" charset="-122"/>
              </a:rPr>
              <a:t>A</a:t>
            </a: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smtClean="0">
                <a:solidFill>
                  <a:srgbClr val="0000FF"/>
                </a:solidFill>
                <a:latin typeface="微软雅黑" pitchFamily="34" charset="-122"/>
                <a:ea typeface="微软雅黑" pitchFamily="34" charset="-122"/>
              </a:rPr>
              <a:t>B</a:t>
            </a:r>
            <a:endParaRPr kumimoji="1" lang="en-US" altLang="zh-CN" sz="1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70511812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a:t>
            </a:r>
            <a:r>
              <a:rPr lang="zh-CN" altLang="en-US" dirty="0" smtClean="0"/>
              <a:t>时提出</a:t>
            </a:r>
            <a:r>
              <a:rPr lang="zh-CN" altLang="en-US" dirty="0"/>
              <a:t>了</a:t>
            </a:r>
            <a:r>
              <a:rPr lang="zh-CN" altLang="en-US" dirty="0">
                <a:solidFill>
                  <a:srgbClr val="0000FF"/>
                </a:solidFill>
              </a:rPr>
              <a:t>分层</a:t>
            </a:r>
            <a:r>
              <a:rPr lang="zh-CN" altLang="en-US" dirty="0" smtClean="0"/>
              <a:t>的设计方法</a:t>
            </a:r>
            <a:r>
              <a:rPr lang="zh-CN" altLang="en-US" dirty="0"/>
              <a:t>。</a:t>
            </a:r>
          </a:p>
          <a:p>
            <a:r>
              <a:rPr lang="zh-CN" altLang="en-US" dirty="0" smtClean="0">
                <a:solidFill>
                  <a:srgbClr val="C00000"/>
                </a:solidFill>
              </a:rPr>
              <a:t>分层：</a:t>
            </a:r>
            <a:r>
              <a:rPr lang="zh-CN" altLang="en-US" dirty="0" smtClean="0"/>
              <a:t>将</a:t>
            </a:r>
            <a:r>
              <a:rPr lang="zh-CN" altLang="en-US" dirty="0"/>
              <a:t>庞大而复杂的问题，转化为若干较小的局部</a:t>
            </a:r>
            <a:r>
              <a:rPr lang="zh-CN" altLang="en-US" dirty="0" smtClean="0"/>
              <a:t>问题。</a:t>
            </a:r>
            <a:endParaRPr lang="en-US" altLang="zh-CN" dirty="0" smtClean="0"/>
          </a:p>
          <a:p>
            <a:r>
              <a:rPr lang="en-US" altLang="zh-CN" dirty="0"/>
              <a:t>1974 </a:t>
            </a:r>
            <a:r>
              <a:rPr lang="zh-CN" altLang="en-US" dirty="0"/>
              <a:t>年</a:t>
            </a:r>
            <a:r>
              <a:rPr lang="zh-CN" altLang="en-US" dirty="0" smtClean="0"/>
              <a:t>，</a:t>
            </a:r>
            <a:r>
              <a:rPr lang="en-US" altLang="zh-CN" dirty="0" smtClean="0"/>
              <a:t>IBM </a:t>
            </a:r>
            <a:r>
              <a:rPr lang="zh-CN" altLang="en-US" dirty="0" smtClean="0"/>
              <a:t>按照</a:t>
            </a:r>
            <a:r>
              <a:rPr lang="zh-CN" altLang="en-US" dirty="0"/>
              <a:t>分层的方法</a:t>
            </a:r>
            <a:r>
              <a:rPr lang="zh-CN" altLang="en-US" dirty="0" smtClean="0"/>
              <a:t>制定并提出了</a:t>
            </a:r>
            <a:r>
              <a:rPr lang="zh-CN" altLang="en-US" dirty="0" smtClean="0">
                <a:solidFill>
                  <a:srgbClr val="C00000"/>
                </a:solidFill>
              </a:rPr>
              <a:t>系统网络体系结构 </a:t>
            </a:r>
            <a:r>
              <a:rPr lang="en-US" altLang="zh-CN" dirty="0" smtClean="0">
                <a:solidFill>
                  <a:srgbClr val="C00000"/>
                </a:solidFill>
              </a:rPr>
              <a:t>SNA </a:t>
            </a:r>
            <a:r>
              <a:rPr lang="en-US" altLang="zh-CN" dirty="0"/>
              <a:t>(System Network Architecture</a:t>
            </a:r>
            <a:r>
              <a:rPr lang="en-US" altLang="zh-CN" dirty="0" smtClean="0"/>
              <a:t>)</a:t>
            </a:r>
            <a:r>
              <a:rPr lang="zh-CN" altLang="en-US" dirty="0" smtClean="0"/>
              <a:t> 。</a:t>
            </a:r>
            <a:endParaRPr lang="zh-CN" altLang="en-US" dirty="0"/>
          </a:p>
          <a:p>
            <a:r>
              <a:rPr lang="zh-CN" altLang="en-US" dirty="0" smtClean="0"/>
              <a:t>此后</a:t>
            </a:r>
            <a:r>
              <a:rPr lang="zh-CN" altLang="en-US" dirty="0"/>
              <a:t>，其他一些公司也相继</a:t>
            </a:r>
            <a:r>
              <a:rPr lang="zh-CN" altLang="en-US" dirty="0" smtClean="0"/>
              <a:t>推出了具有</a:t>
            </a:r>
            <a:r>
              <a:rPr lang="zh-CN" altLang="en-US" dirty="0"/>
              <a:t>不同名称的体系结构。</a:t>
            </a: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提出了不同体系结构</a:t>
            </a:r>
            <a:endParaRPr lang="zh-CN" altLang="en-US" dirty="0"/>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a:t>
            </a:r>
            <a:r>
              <a:rPr lang="zh-CN" altLang="en-US" sz="2000" b="1" dirty="0" smtClean="0">
                <a:solidFill>
                  <a:schemeClr val="bg1"/>
                </a:solidFill>
                <a:latin typeface="微软雅黑" panose="020B0503020204020204" pitchFamily="34" charset="-122"/>
                <a:ea typeface="微软雅黑" panose="020B0503020204020204" pitchFamily="34" charset="-122"/>
              </a:rPr>
              <a:t>由于</a:t>
            </a:r>
            <a:r>
              <a:rPr lang="zh-CN" altLang="en-US" sz="2000" b="1" dirty="0">
                <a:solidFill>
                  <a:schemeClr val="bg1"/>
                </a:solidFill>
                <a:latin typeface="微软雅黑" panose="020B0503020204020204" pitchFamily="34" charset="-122"/>
                <a:ea typeface="微软雅黑" panose="020B0503020204020204" pitchFamily="34" charset="-122"/>
              </a:rPr>
              <a:t>网络体系结构的不同，不同公司的设备很难互相连通。</a:t>
            </a:r>
          </a:p>
        </p:txBody>
      </p:sp>
    </p:spTree>
    <p:extLst>
      <p:ext uri="{BB962C8B-B14F-4D97-AF65-F5344CB8AC3E}">
        <p14:creationId xmlns:p14="http://schemas.microsoft.com/office/powerpoint/2010/main" val="12660672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ISO (</a:t>
            </a:r>
            <a:r>
              <a:rPr lang="zh-CN" altLang="en-US" dirty="0"/>
              <a:t>国际标准化组织</a:t>
            </a:r>
            <a:r>
              <a:rPr lang="en-US" altLang="zh-CN" dirty="0" smtClean="0"/>
              <a:t>) </a:t>
            </a:r>
            <a:r>
              <a:rPr lang="zh-CN" altLang="en-US" dirty="0" smtClean="0"/>
              <a:t>提出的 </a:t>
            </a:r>
            <a:r>
              <a:rPr lang="en-US" altLang="zh-CN" dirty="0" smtClean="0">
                <a:solidFill>
                  <a:srgbClr val="C00000"/>
                </a:solidFill>
              </a:rPr>
              <a:t>OSI/RM</a:t>
            </a:r>
            <a:r>
              <a:rPr lang="en-US" altLang="zh-CN" dirty="0" smtClean="0"/>
              <a:t> (Open </a:t>
            </a:r>
            <a:r>
              <a:rPr lang="en-US" altLang="zh-CN" dirty="0"/>
              <a:t>Systems Interconnection Reference Model</a:t>
            </a:r>
            <a:r>
              <a:rPr lang="en-US" altLang="zh-CN" dirty="0" smtClean="0"/>
              <a:t>) </a:t>
            </a:r>
            <a:r>
              <a:rPr lang="zh-CN" altLang="en-US" dirty="0" smtClean="0"/>
              <a:t>是使</a:t>
            </a:r>
            <a:r>
              <a:rPr lang="zh-CN" altLang="en-US" dirty="0"/>
              <a:t>各种计算机在世界范围内互连成网的</a:t>
            </a:r>
            <a:r>
              <a:rPr lang="zh-CN" altLang="en-US" dirty="0">
                <a:solidFill>
                  <a:srgbClr val="C00000"/>
                </a:solidFill>
              </a:rPr>
              <a:t>标准</a:t>
            </a:r>
            <a:r>
              <a:rPr lang="zh-CN" altLang="en-US" dirty="0" smtClean="0">
                <a:solidFill>
                  <a:srgbClr val="C00000"/>
                </a:solidFill>
              </a:rPr>
              <a:t>框架。</a:t>
            </a:r>
            <a:endParaRPr lang="en-US" altLang="zh-CN" dirty="0" smtClean="0">
              <a:solidFill>
                <a:srgbClr val="C00000"/>
              </a:solidFill>
            </a:endParaRPr>
          </a:p>
          <a:p>
            <a:r>
              <a:rPr lang="en-US" altLang="zh-CN" dirty="0" smtClean="0"/>
              <a:t>OSI/RM </a:t>
            </a:r>
            <a:r>
              <a:rPr lang="zh-CN" altLang="en-US" dirty="0" smtClean="0"/>
              <a:t>是</a:t>
            </a:r>
            <a:r>
              <a:rPr lang="zh-CN" altLang="en-US" dirty="0"/>
              <a:t>个</a:t>
            </a:r>
            <a:r>
              <a:rPr lang="zh-CN" altLang="en-US" dirty="0">
                <a:solidFill>
                  <a:srgbClr val="C00000"/>
                </a:solidFill>
              </a:rPr>
              <a:t>抽象的概念</a:t>
            </a:r>
            <a:r>
              <a:rPr lang="zh-CN" altLang="en-US" dirty="0" smtClean="0">
                <a:solidFill>
                  <a:srgbClr val="C00000"/>
                </a:solidFill>
              </a:rPr>
              <a:t>。</a:t>
            </a:r>
            <a:endParaRPr lang="en-US" altLang="zh-CN" dirty="0" smtClean="0">
              <a:solidFill>
                <a:srgbClr val="C00000"/>
              </a:solidFill>
            </a:endParaRPr>
          </a:p>
          <a:p>
            <a:r>
              <a:rPr lang="en-US" altLang="zh-CN" dirty="0" smtClean="0"/>
              <a:t>1983</a:t>
            </a:r>
            <a:r>
              <a:rPr lang="zh-CN" altLang="en-US" dirty="0" smtClean="0"/>
              <a:t>年，形成了著名的 </a:t>
            </a:r>
            <a:r>
              <a:rPr lang="en-US" altLang="zh-CN" dirty="0" smtClean="0"/>
              <a:t>ISO 7498 </a:t>
            </a:r>
            <a:r>
              <a:rPr lang="zh-CN" altLang="en-US" dirty="0"/>
              <a:t>国际标准</a:t>
            </a:r>
            <a:r>
              <a:rPr lang="zh-CN" altLang="en-US" dirty="0" smtClean="0"/>
              <a:t>，即</a:t>
            </a:r>
            <a:r>
              <a:rPr lang="zh-CN" altLang="en-US" dirty="0" smtClean="0">
                <a:solidFill>
                  <a:srgbClr val="C00000"/>
                </a:solidFill>
              </a:rPr>
              <a:t>七</a:t>
            </a:r>
            <a:r>
              <a:rPr lang="zh-CN" altLang="en-US" dirty="0">
                <a:solidFill>
                  <a:srgbClr val="C00000"/>
                </a:solidFill>
              </a:rPr>
              <a:t>层协议的体系结构。</a:t>
            </a:r>
          </a:p>
        </p:txBody>
      </p:sp>
      <p:sp>
        <p:nvSpPr>
          <p:cNvPr id="3" name="文本占位符 2"/>
          <p:cNvSpPr>
            <a:spLocks noGrp="1"/>
          </p:cNvSpPr>
          <p:nvPr>
            <p:ph type="body" sz="quarter" idx="11"/>
          </p:nvPr>
        </p:nvSpPr>
        <p:spPr/>
        <p:txBody>
          <a:bodyPr/>
          <a:lstStyle/>
          <a:p>
            <a:r>
              <a:rPr lang="zh-CN" altLang="en-US" dirty="0" smtClean="0"/>
              <a:t>国际标准：开放系统互连参考模型 </a:t>
            </a:r>
            <a:r>
              <a:rPr lang="en-US" altLang="zh-CN" dirty="0" smtClean="0"/>
              <a:t>OSI/RM</a:t>
            </a:r>
            <a:endParaRPr lang="en-US" altLang="zh-CN" dirty="0"/>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smtClean="0">
                  <a:solidFill>
                    <a:schemeClr val="bg1"/>
                  </a:solidFill>
                  <a:latin typeface="微软雅黑" panose="020B0503020204020204" pitchFamily="34" charset="-122"/>
                  <a:ea typeface="微软雅黑" panose="020B0503020204020204" pitchFamily="34" charset="-122"/>
                </a:rPr>
                <a:t>OSI </a:t>
              </a:r>
              <a:r>
                <a:rPr lang="zh-CN" altLang="en-US" b="1" dirty="0" smtClean="0">
                  <a:solidFill>
                    <a:schemeClr val="bg1"/>
                  </a:solidFill>
                  <a:latin typeface="微软雅黑" panose="020B0503020204020204" pitchFamily="34" charset="-122"/>
                  <a:ea typeface="微软雅黑" panose="020B0503020204020204" pitchFamily="34" charset="-122"/>
                </a:rPr>
                <a:t>试图</a:t>
              </a:r>
              <a:r>
                <a:rPr lang="zh-CN" altLang="en-US" b="1" dirty="0">
                  <a:solidFill>
                    <a:schemeClr val="bg1"/>
                  </a:solidFill>
                  <a:latin typeface="微软雅黑" panose="020B0503020204020204" pitchFamily="34" charset="-122"/>
                  <a:ea typeface="微软雅黑" panose="020B0503020204020204" pitchFamily="34" charset="-122"/>
                </a:rPr>
                <a:t>达到一种</a:t>
              </a:r>
              <a:r>
                <a:rPr lang="zh-CN" altLang="en-US" b="1" dirty="0">
                  <a:solidFill>
                    <a:srgbClr val="FFFF00"/>
                  </a:solidFill>
                  <a:latin typeface="微软雅黑" panose="020B0503020204020204" pitchFamily="34" charset="-122"/>
                  <a:ea typeface="微软雅黑" panose="020B0503020204020204" pitchFamily="34" charset="-122"/>
                </a:rPr>
                <a:t>理想</a:t>
              </a:r>
              <a:r>
                <a:rPr lang="zh-CN" altLang="en-US" b="1" dirty="0" smtClean="0">
                  <a:solidFill>
                    <a:srgbClr val="FFFF00"/>
                  </a:solidFill>
                  <a:latin typeface="微软雅黑" panose="020B0503020204020204" pitchFamily="34" charset="-122"/>
                  <a:ea typeface="微软雅黑" panose="020B0503020204020204" pitchFamily="34" charset="-122"/>
                </a:rPr>
                <a:t>境界：</a:t>
              </a:r>
              <a:r>
                <a:rPr lang="zh-CN" altLang="en-US" b="1" dirty="0" smtClean="0">
                  <a:solidFill>
                    <a:schemeClr val="bg1"/>
                  </a:solidFill>
                  <a:latin typeface="微软雅黑" panose="020B0503020204020204" pitchFamily="34" charset="-122"/>
                  <a:ea typeface="微软雅黑" panose="020B0503020204020204" pitchFamily="34" charset="-122"/>
                </a:rPr>
                <a:t>全球</a:t>
              </a:r>
              <a:r>
                <a:rPr lang="zh-CN" altLang="en-US" b="1" dirty="0">
                  <a:solidFill>
                    <a:schemeClr val="bg1"/>
                  </a:solidFill>
                  <a:latin typeface="微软雅黑" panose="020B0503020204020204" pitchFamily="34" charset="-122"/>
                  <a:ea typeface="微软雅黑" panose="020B0503020204020204" pitchFamily="34" charset="-122"/>
                </a:rPr>
                <a:t>计算机网络都遵循这个统一标准，因而全球的计算机将能够很方便地进行互连和交换数据。</a:t>
              </a:r>
            </a:p>
          </p:txBody>
        </p:sp>
      </p:grpSp>
    </p:spTree>
    <p:extLst>
      <p:ext uri="{BB962C8B-B14F-4D97-AF65-F5344CB8AC3E}">
        <p14:creationId xmlns:p14="http://schemas.microsoft.com/office/powerpoint/2010/main" val="27115834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基于 </a:t>
            </a:r>
            <a:r>
              <a:rPr lang="en-US" altLang="zh-CN" dirty="0" smtClean="0">
                <a:solidFill>
                  <a:srgbClr val="0000FF"/>
                </a:solidFill>
              </a:rPr>
              <a:t>TCP/IP </a:t>
            </a:r>
            <a:r>
              <a:rPr lang="zh-CN" altLang="en-US" dirty="0" smtClean="0">
                <a:solidFill>
                  <a:srgbClr val="0000FF"/>
                </a:solidFill>
              </a:rPr>
              <a:t>的</a:t>
            </a:r>
            <a:r>
              <a:rPr lang="zh-CN" altLang="en-US" dirty="0">
                <a:solidFill>
                  <a:srgbClr val="0000FF"/>
                </a:solidFill>
              </a:rPr>
              <a:t>互联网已抢先在全球相当大的范围成功地运行</a:t>
            </a:r>
            <a:r>
              <a:rPr lang="zh-CN" altLang="en-US" dirty="0" smtClean="0">
                <a:solidFill>
                  <a:srgbClr val="0000FF"/>
                </a:solidFill>
              </a:rPr>
              <a:t>了</a:t>
            </a:r>
            <a:r>
              <a:rPr lang="zh-CN" altLang="en-US" dirty="0">
                <a:solidFill>
                  <a:srgbClr val="0000FF"/>
                </a:solidFill>
              </a:rPr>
              <a:t>。</a:t>
            </a:r>
            <a:endParaRPr lang="en-US" altLang="zh-CN" dirty="0" smtClean="0">
              <a:solidFill>
                <a:srgbClr val="0000FF"/>
              </a:solidFill>
            </a:endParaRPr>
          </a:p>
          <a:p>
            <a:r>
              <a:rPr lang="en-US" altLang="zh-CN" dirty="0" smtClean="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p>
          <a:p>
            <a:r>
              <a:rPr lang="en-US" altLang="zh-CN" dirty="0"/>
              <a:t>OSI </a:t>
            </a:r>
            <a:r>
              <a:rPr lang="zh-CN" altLang="en-US" dirty="0"/>
              <a:t>标准的制定</a:t>
            </a:r>
            <a:r>
              <a:rPr lang="zh-CN" altLang="en-US" dirty="0">
                <a:solidFill>
                  <a:srgbClr val="C00000"/>
                </a:solidFill>
              </a:rPr>
              <a:t>周期太长</a:t>
            </a:r>
            <a:r>
              <a:rPr lang="zh-CN" altLang="en-US" dirty="0" smtClean="0">
                <a:solidFill>
                  <a:srgbClr val="C00000"/>
                </a:solidFill>
              </a:rPr>
              <a:t>，</a:t>
            </a:r>
            <a:r>
              <a:rPr lang="zh-CN" altLang="en-US" dirty="0" smtClean="0"/>
              <a:t>使得</a:t>
            </a:r>
            <a:r>
              <a:rPr lang="zh-CN" altLang="en-US" dirty="0"/>
              <a:t>按 </a:t>
            </a:r>
            <a:r>
              <a:rPr lang="en-US" altLang="zh-CN" dirty="0"/>
              <a:t>OSI </a:t>
            </a:r>
            <a:r>
              <a:rPr lang="zh-CN" altLang="en-US" dirty="0"/>
              <a:t>标准生产的设备无法及时进入市场；</a:t>
            </a:r>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p>
        </p:txBody>
      </p:sp>
      <p:sp>
        <p:nvSpPr>
          <p:cNvPr id="3" name="文本占位符 2"/>
          <p:cNvSpPr>
            <a:spLocks noGrp="1"/>
          </p:cNvSpPr>
          <p:nvPr>
            <p:ph type="body" sz="quarter" idx="11"/>
          </p:nvPr>
        </p:nvSpPr>
        <p:spPr/>
        <p:txBody>
          <a:bodyPr/>
          <a:lstStyle/>
          <a:p>
            <a:r>
              <a:rPr lang="zh-CN" altLang="en-US" dirty="0" smtClean="0"/>
              <a:t>但 </a:t>
            </a:r>
            <a:r>
              <a:rPr lang="en-US" altLang="zh-CN" dirty="0" smtClean="0"/>
              <a:t>ISO/OSI </a:t>
            </a:r>
            <a:r>
              <a:rPr lang="zh-CN" altLang="en-US" dirty="0" smtClean="0"/>
              <a:t>失败了</a:t>
            </a:r>
            <a:endParaRPr lang="en-US" altLang="zh-CN" dirty="0"/>
          </a:p>
        </p:txBody>
      </p:sp>
    </p:spTree>
    <p:extLst>
      <p:ext uri="{BB962C8B-B14F-4D97-AF65-F5344CB8AC3E}">
        <p14:creationId xmlns:p14="http://schemas.microsoft.com/office/powerpoint/2010/main" val="36232572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7956</TotalTime>
  <Words>9429</Words>
  <Application>Microsoft Office PowerPoint</Application>
  <PresentationFormat>全屏显示(16:9)</PresentationFormat>
  <Paragraphs>2154</Paragraphs>
  <Slides>149</Slides>
  <Notes>40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149</vt:i4>
      </vt:variant>
    </vt:vector>
  </HeadingPairs>
  <TitlesOfParts>
    <vt:vector size="161" baseType="lpstr">
      <vt:lpstr>Arial</vt:lpstr>
      <vt:lpstr>宋体</vt:lpstr>
      <vt:lpstr>Wingdings</vt:lpstr>
      <vt:lpstr>黑体</vt:lpstr>
      <vt:lpstr>微软雅黑</vt:lpstr>
      <vt:lpstr>Times New Roman</vt:lpstr>
      <vt:lpstr>Wingdings 2</vt:lpstr>
      <vt:lpstr>Calibri</vt:lpstr>
      <vt:lpstr>Symbol</vt:lpstr>
      <vt:lpstr>Office 主题​​</vt:lpstr>
      <vt:lpstr>1_Office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657</cp:revision>
  <dcterms:created xsi:type="dcterms:W3CDTF">2018-07-18T08:51:30Z</dcterms:created>
  <dcterms:modified xsi:type="dcterms:W3CDTF">2022-01-15T12:25:09Z</dcterms:modified>
</cp:coreProperties>
</file>